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5" r:id="rId3"/>
    <p:sldId id="258" r:id="rId4"/>
    <p:sldId id="268" r:id="rId5"/>
    <p:sldId id="271" r:id="rId6"/>
    <p:sldId id="272" r:id="rId7"/>
    <p:sldId id="273" r:id="rId8"/>
    <p:sldId id="261" r:id="rId9"/>
    <p:sldId id="270" r:id="rId10"/>
    <p:sldId id="274" r:id="rId11"/>
    <p:sldId id="275" r:id="rId12"/>
    <p:sldId id="279" r:id="rId13"/>
    <p:sldId id="278" r:id="rId14"/>
    <p:sldId id="276" r:id="rId15"/>
    <p:sldId id="277" r:id="rId16"/>
    <p:sldId id="281" r:id="rId17"/>
    <p:sldId id="293" r:id="rId18"/>
    <p:sldId id="292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712968" cy="56784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600" u="sng" dirty="0" smtClean="0"/>
              <a:t>         Муниципальное </a:t>
            </a:r>
            <a:r>
              <a:rPr lang="ru-RU" sz="1600" u="sng" dirty="0" smtClean="0"/>
              <a:t>бюджетное дошкольное образовательное учреждение</a:t>
            </a:r>
            <a:endParaRPr lang="ru-RU" sz="1600" dirty="0" smtClean="0"/>
          </a:p>
          <a:p>
            <a:r>
              <a:rPr lang="ru-RU" sz="1600" u="sng" dirty="0" smtClean="0"/>
              <a:t> </a:t>
            </a:r>
            <a:r>
              <a:rPr lang="ru-RU" sz="1600" u="sng" dirty="0" smtClean="0"/>
              <a:t>        </a:t>
            </a:r>
            <a:r>
              <a:rPr lang="ru-RU" sz="1600" u="sng" dirty="0" smtClean="0"/>
              <a:t>детский сад   «Колобок» х. Денисов (МБДОУ </a:t>
            </a:r>
            <a:r>
              <a:rPr lang="ru-RU" sz="1600" u="sng" dirty="0" err="1" smtClean="0"/>
              <a:t>д</a:t>
            </a:r>
            <a:r>
              <a:rPr lang="ru-RU" sz="1600" u="sng" dirty="0" smtClean="0"/>
              <a:t>/с «Колобок» х.Денисов)</a:t>
            </a:r>
            <a:endParaRPr lang="ru-RU" sz="1600" dirty="0" smtClean="0"/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Презентация 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программы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по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патриотическому воспитанию 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«РОДНИКИ ДОНА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»</a:t>
            </a:r>
          </a:p>
          <a:p>
            <a:pPr algn="ctr"/>
            <a:endParaRPr lang="ru-RU" sz="3200" b="1" dirty="0" smtClean="0">
              <a:ln w="11430"/>
            </a:endParaRPr>
          </a:p>
          <a:p>
            <a:pPr algn="ctr"/>
            <a:r>
              <a:rPr lang="ru-RU" sz="3200" b="1" dirty="0" smtClean="0">
                <a:ln w="11430"/>
              </a:rPr>
              <a:t> </a:t>
            </a:r>
            <a:r>
              <a:rPr lang="ru-RU" sz="3200" b="1" dirty="0" smtClean="0">
                <a:ln w="11430"/>
              </a:rPr>
              <a:t>                </a:t>
            </a:r>
          </a:p>
          <a:p>
            <a:pPr algn="ctr"/>
            <a:r>
              <a:rPr lang="ru-RU" sz="3200" b="1" dirty="0" smtClean="0">
                <a:ln w="11430"/>
              </a:rPr>
              <a:t> </a:t>
            </a:r>
            <a:r>
              <a:rPr lang="ru-RU" sz="3200" b="1" dirty="0" smtClean="0">
                <a:ln w="11430"/>
              </a:rPr>
              <a:t>          </a:t>
            </a:r>
            <a:r>
              <a:rPr lang="ru-RU" sz="2400" b="1" dirty="0" smtClean="0">
                <a:ln w="11430"/>
              </a:rPr>
              <a:t>Воспитатель :Черемисина Н.Г.</a:t>
            </a:r>
            <a:endParaRPr lang="ru-RU" sz="2400" b="1" dirty="0" smtClean="0">
              <a:ln w="11430"/>
            </a:endParaRPr>
          </a:p>
          <a:p>
            <a:pPr algn="r"/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44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023" y="346764"/>
            <a:ext cx="878497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</a:t>
            </a:r>
            <a:r>
              <a:rPr lang="ru-RU" sz="2000" b="1" dirty="0" smtClean="0"/>
              <a:t>    </a:t>
            </a:r>
            <a:r>
              <a:rPr lang="ru-RU" sz="2000" b="1" dirty="0" smtClean="0"/>
              <a:t>Цель и </a:t>
            </a:r>
            <a:r>
              <a:rPr lang="ru-RU" sz="2000" b="1" dirty="0"/>
              <a:t>задачи </a:t>
            </a:r>
            <a:r>
              <a:rPr lang="ru-RU" sz="2000" b="1" dirty="0" smtClean="0"/>
              <a:t>программы определяют </a:t>
            </a:r>
            <a:r>
              <a:rPr lang="ru-RU" sz="2000" b="1" dirty="0"/>
              <a:t>направления и </a:t>
            </a:r>
            <a:r>
              <a:rPr lang="ru-RU" sz="2000" b="1" dirty="0" smtClean="0"/>
              <a:t>                                          содержание  </a:t>
            </a:r>
            <a:r>
              <a:rPr lang="ru-RU" sz="2000" b="1" dirty="0"/>
              <a:t>работы с  детьми  старшего дошкольного возраста. </a:t>
            </a:r>
            <a:endParaRPr lang="ru-RU" sz="2000" b="1" dirty="0" smtClean="0"/>
          </a:p>
          <a:p>
            <a:endParaRPr lang="ru-RU" sz="2000" b="1" dirty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Содержание </a:t>
            </a:r>
            <a:r>
              <a:rPr lang="ru-RU" sz="2800" b="1" dirty="0">
                <a:solidFill>
                  <a:srgbClr val="C00000"/>
                </a:solidFill>
              </a:rPr>
              <a:t>программы для детей 5-6 лет включает следующие блоки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  <a:endParaRPr lang="ru-RU" sz="2800" b="1" i="1" u="sng" dirty="0" smtClean="0">
              <a:solidFill>
                <a:srgbClr val="C00000"/>
              </a:solidFill>
            </a:endParaRPr>
          </a:p>
          <a:p>
            <a:endParaRPr lang="ru-RU" sz="2800" b="1" i="1" u="sng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1" dirty="0"/>
              <a:t>1 блок «Казаки и казачата»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1" dirty="0"/>
              <a:t>2 блок «Краски и литература </a:t>
            </a:r>
            <a:endParaRPr lang="ru-RU" sz="2000" b="1" i="1" dirty="0" smtClean="0"/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                   Тихого </a:t>
            </a:r>
            <a:r>
              <a:rPr lang="ru-RU" sz="2000" b="1" i="1" dirty="0"/>
              <a:t>Дона»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1" dirty="0"/>
              <a:t>3 блок  «Архитектура моего дома»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1" dirty="0"/>
              <a:t>4 блок «Природа родного края»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1" dirty="0"/>
              <a:t>5 блок «Народные праздники и традиции  Донского края».</a:t>
            </a: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66242"/>
            <a:ext cx="3500326" cy="2622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950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023" y="346764"/>
            <a:ext cx="87849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Содержание </a:t>
            </a:r>
            <a:r>
              <a:rPr lang="ru-RU" sz="2800" b="1" dirty="0">
                <a:solidFill>
                  <a:srgbClr val="C00000"/>
                </a:solidFill>
              </a:rPr>
              <a:t>программы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для </a:t>
            </a:r>
            <a:r>
              <a:rPr lang="ru-RU" sz="2800" b="1" dirty="0">
                <a:solidFill>
                  <a:srgbClr val="C00000"/>
                </a:solidFill>
              </a:rPr>
              <a:t>детей </a:t>
            </a:r>
            <a:r>
              <a:rPr lang="ru-RU" sz="2800" b="1" dirty="0" smtClean="0">
                <a:solidFill>
                  <a:srgbClr val="C00000"/>
                </a:solidFill>
              </a:rPr>
              <a:t>6-7 </a:t>
            </a:r>
            <a:r>
              <a:rPr lang="ru-RU" sz="2800" b="1" dirty="0">
                <a:solidFill>
                  <a:srgbClr val="C00000"/>
                </a:solidFill>
              </a:rPr>
              <a:t>лет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включает </a:t>
            </a:r>
            <a:r>
              <a:rPr lang="ru-RU" sz="2800" b="1" dirty="0">
                <a:solidFill>
                  <a:srgbClr val="C00000"/>
                </a:solidFill>
              </a:rPr>
              <a:t>следующие блоки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  <a:endParaRPr lang="ru-RU" sz="2800" b="1" i="1" u="sng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i="1" dirty="0" smtClean="0"/>
              <a:t>1 </a:t>
            </a:r>
            <a:r>
              <a:rPr lang="ru-RU" sz="2000" b="1" i="1" dirty="0"/>
              <a:t>блок «Человек     в истории Донского края»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i="1" dirty="0"/>
              <a:t>2 блок  «Человек созидатель культуры»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i="1" dirty="0"/>
              <a:t>3 блок  «Человек в пространстве Донского края»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i="1" dirty="0"/>
              <a:t>4 блок «Ценности природы родного края»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i="1" dirty="0"/>
              <a:t>5 блок   «Праздники – события в жизни  людей </a:t>
            </a:r>
            <a:r>
              <a:rPr lang="ru-RU" sz="2000" b="1" i="1" dirty="0" smtClean="0"/>
              <a:t>»</a:t>
            </a:r>
          </a:p>
          <a:p>
            <a:pPr>
              <a:lnSpc>
                <a:spcPct val="150000"/>
              </a:lnSpc>
            </a:pPr>
            <a:endParaRPr lang="ru-RU" sz="2000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432853"/>
            <a:ext cx="3132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Материал, предлагаемый детям этого возраста, идёт по нарастающей, </a:t>
            </a:r>
            <a:r>
              <a:rPr lang="ru-RU" dirty="0" smtClean="0"/>
              <a:t>так как </a:t>
            </a:r>
            <a:r>
              <a:rPr lang="ru-RU" dirty="0"/>
              <a:t>даётся на основе уже полученного в старшей группе опыта.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0240"/>
            <a:ext cx="3672408" cy="275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6558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108" y="188640"/>
            <a:ext cx="878497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Программа </a:t>
            </a:r>
            <a:r>
              <a:rPr lang="ru-RU" sz="2400" b="1" dirty="0">
                <a:solidFill>
                  <a:srgbClr val="C00000"/>
                </a:solidFill>
              </a:rPr>
              <a:t>«Родники Дона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Содержание психолого-педагогической работы</a:t>
            </a: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 smtClean="0"/>
              <a:t> </a:t>
            </a:r>
            <a:r>
              <a:rPr lang="ru-RU" sz="2000" b="1" u="sng" dirty="0" smtClean="0"/>
              <a:t>Родной край</a:t>
            </a:r>
          </a:p>
          <a:p>
            <a:r>
              <a:rPr lang="ru-RU" dirty="0"/>
              <a:t>Расширить знания детей об истории донского края, о традициях и обычаях </a:t>
            </a:r>
            <a:r>
              <a:rPr lang="ru-RU" dirty="0" smtClean="0"/>
              <a:t>казаков. Познакомить </a:t>
            </a:r>
            <a:r>
              <a:rPr lang="ru-RU" dirty="0"/>
              <a:t>с основными городами донского края (</a:t>
            </a:r>
            <a:r>
              <a:rPr lang="ru-RU" dirty="0" smtClean="0"/>
              <a:t>Ростов</a:t>
            </a:r>
            <a:r>
              <a:rPr lang="ru-RU" dirty="0"/>
              <a:t>, Новочеркасск, Таганрог</a:t>
            </a:r>
            <a:r>
              <a:rPr lang="ru-RU" dirty="0" smtClean="0"/>
              <a:t>). Дать </a:t>
            </a:r>
            <a:r>
              <a:rPr lang="ru-RU" dirty="0"/>
              <a:t>детям доступные представления о первых </a:t>
            </a:r>
            <a:r>
              <a:rPr lang="ru-RU" dirty="0" smtClean="0"/>
              <a:t>автомобилях</a:t>
            </a:r>
            <a:r>
              <a:rPr lang="ru-RU" dirty="0"/>
              <a:t>, трамваях, освещении </a:t>
            </a:r>
            <a:r>
              <a:rPr lang="ru-RU" dirty="0" err="1"/>
              <a:t>г.Ростова</a:t>
            </a:r>
            <a:r>
              <a:rPr lang="ru-RU" dirty="0"/>
              <a:t>.</a:t>
            </a:r>
          </a:p>
          <a:p>
            <a:r>
              <a:rPr lang="ru-RU" dirty="0"/>
              <a:t>Познакомить с казачьим этикетом, с заповедями </a:t>
            </a:r>
            <a:r>
              <a:rPr lang="ru-RU" dirty="0" smtClean="0"/>
              <a:t>казачат</a:t>
            </a:r>
            <a:r>
              <a:rPr lang="ru-RU" dirty="0"/>
              <a:t>, с заповедями казачества, с Гербом, Гимном </a:t>
            </a:r>
            <a:r>
              <a:rPr lang="ru-RU" dirty="0" smtClean="0"/>
              <a:t>казаков. Воспитывать </a:t>
            </a:r>
            <a:r>
              <a:rPr lang="ru-RU" dirty="0"/>
              <a:t>уважение к возрождению </a:t>
            </a:r>
            <a:r>
              <a:rPr lang="ru-RU" dirty="0" smtClean="0"/>
              <a:t>казачества. Расширить </a:t>
            </a:r>
            <a:r>
              <a:rPr lang="ru-RU" dirty="0"/>
              <a:t>знания детей о подвигах донских казаков, об их мужестве в годы ВОВ, о службе казачьей, о главном историческом предназначении казачества: Отечество </a:t>
            </a:r>
            <a:r>
              <a:rPr lang="ru-RU" dirty="0" smtClean="0"/>
              <a:t>защищать</a:t>
            </a:r>
            <a:r>
              <a:rPr lang="ru-RU" dirty="0"/>
              <a:t>, беречь и сохранять Веру Православную. Расширять представление детей о предметах </a:t>
            </a:r>
            <a:r>
              <a:rPr lang="ru-RU" dirty="0" smtClean="0"/>
              <a:t>казачьего </a:t>
            </a:r>
            <a:r>
              <a:rPr lang="ru-RU" dirty="0"/>
              <a:t>быта, об их существенных признаках, назначении: </a:t>
            </a:r>
            <a:r>
              <a:rPr lang="ru-RU" dirty="0" smtClean="0"/>
              <a:t>кочерга</a:t>
            </a:r>
            <a:r>
              <a:rPr lang="ru-RU" dirty="0"/>
              <a:t>, ухват, кувшин, чугунок, коромысло, прялка, ступа с </a:t>
            </a:r>
            <a:r>
              <a:rPr lang="ru-RU" dirty="0" smtClean="0"/>
              <a:t>пестиком</a:t>
            </a:r>
            <a:r>
              <a:rPr lang="ru-RU" dirty="0"/>
              <a:t>, кадки, скрыня (ящик для столовых приборов, ковш). Сформировать у детей обобщенные представления о природе донского края, о временах года, об изменениях в живой и неживой природе (бураны, землетрясения, </a:t>
            </a:r>
            <a:r>
              <a:rPr lang="ru-RU" dirty="0" smtClean="0"/>
              <a:t>ураганы</a:t>
            </a:r>
            <a:r>
              <a:rPr lang="ru-RU" dirty="0"/>
              <a:t>, наводнения). Познакомить детей с флорой и фауной родного края. Расширить знания детей о растениях Ростовской </a:t>
            </a:r>
            <a:r>
              <a:rPr lang="ru-RU" dirty="0" smtClean="0"/>
              <a:t>области</a:t>
            </a:r>
            <a:r>
              <a:rPr lang="ru-RU" dirty="0"/>
              <a:t>. Познакомить с растениями Красной книги. Учить </a:t>
            </a:r>
            <a:r>
              <a:rPr lang="ru-RU" dirty="0" smtClean="0"/>
              <a:t>узнавать </a:t>
            </a:r>
            <a:r>
              <a:rPr lang="ru-RU" dirty="0"/>
              <a:t>их по внешнему виду. Познакомить с </a:t>
            </a:r>
            <a:r>
              <a:rPr lang="ru-RU" dirty="0" smtClean="0"/>
              <a:t>лекарственными </a:t>
            </a:r>
            <a:r>
              <a:rPr lang="ru-RU" dirty="0"/>
              <a:t>растениями.</a:t>
            </a:r>
            <a:endParaRPr lang="ru-RU" b="1" u="sng" dirty="0" smtClean="0"/>
          </a:p>
        </p:txBody>
      </p:sp>
    </p:spTree>
    <p:extLst>
      <p:ext uri="{BB962C8B-B14F-4D97-AF65-F5344CB8AC3E}">
        <p14:creationId xmlns="" xmlns:p14="http://schemas.microsoft.com/office/powerpoint/2010/main" val="324710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023" y="346764"/>
            <a:ext cx="8784977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Программа </a:t>
            </a:r>
            <a:r>
              <a:rPr lang="ru-RU" sz="2400" b="1" dirty="0">
                <a:solidFill>
                  <a:srgbClr val="C00000"/>
                </a:solidFill>
              </a:rPr>
              <a:t>«Родники Дона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Содержание психолого-педагогической работы</a:t>
            </a: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1" u="sng" dirty="0"/>
              <a:t>И</a:t>
            </a:r>
            <a:r>
              <a:rPr lang="ru-RU" sz="2000" b="1" i="1" u="sng" dirty="0" smtClean="0"/>
              <a:t>зобразительная деятельность</a:t>
            </a:r>
          </a:p>
          <a:p>
            <a:r>
              <a:rPr lang="ru-RU" dirty="0" smtClean="0"/>
              <a:t>знакомить </a:t>
            </a:r>
            <a:r>
              <a:rPr lang="ru-RU" dirty="0"/>
              <a:t>с художниками Дона, их картинами; </a:t>
            </a:r>
            <a:r>
              <a:rPr lang="ru-RU" dirty="0" smtClean="0"/>
              <a:t>учить </a:t>
            </a:r>
            <a:r>
              <a:rPr lang="ru-RU" dirty="0"/>
              <a:t>детей отражать в своих работах природу </a:t>
            </a:r>
            <a:r>
              <a:rPr lang="ru-RU" dirty="0" smtClean="0"/>
              <a:t>донского </a:t>
            </a:r>
            <a:r>
              <a:rPr lang="ru-RU" dirty="0"/>
              <a:t>края, пейзаж, предметы народного быта, времена года, труд людей на Дону; </a:t>
            </a:r>
            <a:r>
              <a:rPr lang="ru-RU" dirty="0" smtClean="0"/>
              <a:t>передавать </a:t>
            </a:r>
            <a:r>
              <a:rPr lang="ru-RU" dirty="0"/>
              <a:t>в рисунке несложные картины </a:t>
            </a:r>
            <a:r>
              <a:rPr lang="ru-RU" dirty="0" smtClean="0"/>
              <a:t>природы </a:t>
            </a:r>
            <a:r>
              <a:rPr lang="ru-RU" dirty="0"/>
              <a:t>донского края, предметы быта; </a:t>
            </a:r>
            <a:r>
              <a:rPr lang="ru-RU" dirty="0" smtClean="0"/>
              <a:t>учить </a:t>
            </a:r>
            <a:r>
              <a:rPr lang="ru-RU" dirty="0"/>
              <a:t>составлять узоры из геометрических форм по мотивам донского казачества (на круге, квадрате, ромбе, </a:t>
            </a:r>
            <a:r>
              <a:rPr lang="ru-RU" dirty="0" smtClean="0"/>
              <a:t>треугольнике</a:t>
            </a:r>
            <a:r>
              <a:rPr lang="ru-RU" dirty="0"/>
              <a:t>), используя растительный орнамент донского края; </a:t>
            </a:r>
            <a:r>
              <a:rPr lang="ru-RU" dirty="0" smtClean="0"/>
              <a:t>учить </a:t>
            </a:r>
            <a:r>
              <a:rPr lang="ru-RU" dirty="0"/>
              <a:t>лепить предметы народного быта, фрукты, </a:t>
            </a:r>
            <a:r>
              <a:rPr lang="ru-RU" dirty="0" smtClean="0"/>
              <a:t>овощи </a:t>
            </a:r>
            <a:r>
              <a:rPr lang="ru-RU" dirty="0"/>
              <a:t>донского края, фигуры животных и </a:t>
            </a:r>
            <a:r>
              <a:rPr lang="ru-RU" dirty="0" smtClean="0"/>
              <a:t>птиц</a:t>
            </a:r>
            <a:r>
              <a:rPr lang="ru-RU" dirty="0"/>
              <a:t>; </a:t>
            </a:r>
            <a:r>
              <a:rPr lang="ru-RU" dirty="0" smtClean="0"/>
              <a:t>учить </a:t>
            </a:r>
            <a:r>
              <a:rPr lang="ru-RU" dirty="0"/>
              <a:t>составлять узоры из геометрических форм по </a:t>
            </a:r>
            <a:r>
              <a:rPr lang="ru-RU" dirty="0" smtClean="0"/>
              <a:t>мотивам </a:t>
            </a:r>
            <a:r>
              <a:rPr lang="ru-RU" dirty="0"/>
              <a:t>донского казачества, из листьев и </a:t>
            </a:r>
            <a:r>
              <a:rPr lang="ru-RU" dirty="0" smtClean="0"/>
              <a:t>цветов; закреплять </a:t>
            </a:r>
            <a:r>
              <a:rPr lang="ru-RU" dirty="0"/>
              <a:t>умение, вырезая различные формы на основе наблюдений за явлениями природы и окружающей </a:t>
            </a:r>
            <a:r>
              <a:rPr lang="ru-RU" dirty="0" smtClean="0"/>
              <a:t>жизни.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u="sng" dirty="0" smtClean="0"/>
              <a:t> Музыкальная деятельность</a:t>
            </a:r>
          </a:p>
          <a:p>
            <a:r>
              <a:rPr lang="ru-RU" dirty="0"/>
              <a:t>Познакомить детей с гимном казаков, фольклором донского края. Воспитывать у детей устойчивый интерес к народной песне. </a:t>
            </a:r>
          </a:p>
          <a:p>
            <a:r>
              <a:rPr lang="ru-RU" dirty="0"/>
              <a:t>Учить петь выразительно, правильно передавая мелодию.</a:t>
            </a:r>
          </a:p>
          <a:p>
            <a:r>
              <a:rPr lang="ru-RU" dirty="0"/>
              <a:t>Познакомить детей с произведениями донских композиторов (</a:t>
            </a:r>
            <a:r>
              <a:rPr lang="ru-RU" dirty="0" err="1"/>
              <a:t>Думчев</a:t>
            </a:r>
            <a:r>
              <a:rPr lang="ru-RU" dirty="0"/>
              <a:t> Н.М., </a:t>
            </a:r>
            <a:r>
              <a:rPr lang="ru-RU" dirty="0" err="1"/>
              <a:t>Траилин</a:t>
            </a:r>
            <a:r>
              <a:rPr lang="ru-RU" dirty="0"/>
              <a:t> СА, Листопадов А.М.)</a:t>
            </a:r>
          </a:p>
          <a:p>
            <a:r>
              <a:rPr lang="ru-RU" dirty="0"/>
              <a:t>Закреплять умение детей выразительно и ритмично двигаться в соответствии с разнообразным характером музыки, музыкальными образами. Познакомить детей с танцами донского казачества.</a:t>
            </a:r>
          </a:p>
          <a:p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8" y="116633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727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023" y="346764"/>
            <a:ext cx="84614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 Для реализации программы </a:t>
            </a: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могут использоваться </a:t>
            </a:r>
            <a:endParaRPr lang="ru-RU" sz="2800" b="1" u="sng" dirty="0" smtClean="0">
              <a:solidFill>
                <a:srgbClr val="C00000"/>
              </a:solidFill>
            </a:endParaRPr>
          </a:p>
          <a:p>
            <a:pPr algn="just"/>
            <a:r>
              <a:rPr lang="ru-RU" sz="1600" b="1" dirty="0" smtClean="0"/>
              <a:t>1. Литературные </a:t>
            </a:r>
            <a:r>
              <a:rPr lang="ru-RU" sz="1600" b="1" dirty="0"/>
              <a:t>произведения </a:t>
            </a:r>
            <a:r>
              <a:rPr lang="ru-RU" sz="1600" dirty="0" smtClean="0"/>
              <a:t>(А.П</a:t>
            </a:r>
            <a:r>
              <a:rPr lang="ru-RU" sz="1600" dirty="0"/>
              <a:t>. </a:t>
            </a:r>
            <a:r>
              <a:rPr lang="ru-RU" sz="1600" dirty="0" smtClean="0"/>
              <a:t>Чехов "Каштанка" (глава V. "Талант! Талант!"), М.А. Шолохов "Жеребёнок», М.А. Шолохов </a:t>
            </a:r>
            <a:r>
              <a:rPr lang="ru-RU" sz="1600" dirty="0"/>
              <a:t>"</a:t>
            </a:r>
            <a:r>
              <a:rPr lang="ru-RU" sz="1600" dirty="0" err="1" smtClean="0"/>
              <a:t>Нахалёнок</a:t>
            </a:r>
            <a:r>
              <a:rPr lang="ru-RU" sz="1600" dirty="0" smtClean="0"/>
              <a:t>«, 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П</a:t>
            </a:r>
            <a:r>
              <a:rPr lang="ru-RU" sz="1600" dirty="0"/>
              <a:t>. Лебеденко "Сказки Тихого </a:t>
            </a:r>
            <a:r>
              <a:rPr lang="ru-RU" sz="1600" dirty="0" smtClean="0"/>
              <a:t>Дона» и др.)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dirty="0"/>
              <a:t>2. Музыкальные </a:t>
            </a:r>
            <a:r>
              <a:rPr lang="ru-RU" sz="1600" b="1" dirty="0" smtClean="0"/>
              <a:t>произведения </a:t>
            </a:r>
            <a:r>
              <a:rPr lang="ru-RU" sz="1600" dirty="0" smtClean="0"/>
              <a:t>(В</a:t>
            </a:r>
            <a:r>
              <a:rPr lang="ru-RU" sz="1600" dirty="0"/>
              <a:t>. </a:t>
            </a:r>
            <a:r>
              <a:rPr lang="ru-RU" sz="1600" dirty="0" err="1"/>
              <a:t>Красноскулов</a:t>
            </a:r>
            <a:r>
              <a:rPr lang="ru-RU" sz="1600" dirty="0"/>
              <a:t> "Донские </a:t>
            </a:r>
            <a:r>
              <a:rPr lang="ru-RU" sz="1600" dirty="0" smtClean="0"/>
              <a:t>песни«, М</a:t>
            </a:r>
            <a:r>
              <a:rPr lang="ru-RU" sz="1600" dirty="0"/>
              <a:t>. </a:t>
            </a:r>
            <a:r>
              <a:rPr lang="ru-RU" sz="1600" dirty="0" err="1"/>
              <a:t>Клиничев</a:t>
            </a:r>
            <a:r>
              <a:rPr lang="ru-RU" sz="1600" dirty="0"/>
              <a:t> "Донская </a:t>
            </a:r>
            <a:r>
              <a:rPr lang="ru-RU" sz="1600" dirty="0" smtClean="0"/>
              <a:t>урожайная«, И</a:t>
            </a:r>
            <a:r>
              <a:rPr lang="ru-RU" sz="1600" dirty="0"/>
              <a:t>. Шапошников "Казачья рапсодия. Сюита "</a:t>
            </a:r>
            <a:r>
              <a:rPr lang="ru-RU" sz="1600" dirty="0" smtClean="0"/>
              <a:t>Дон«, С</a:t>
            </a:r>
            <a:r>
              <a:rPr lang="ru-RU" sz="1600" dirty="0"/>
              <a:t>. </a:t>
            </a:r>
            <a:r>
              <a:rPr lang="ru-RU" sz="1600" dirty="0" err="1"/>
              <a:t>Кац</a:t>
            </a:r>
            <a:r>
              <a:rPr lang="ru-RU" sz="1600" dirty="0"/>
              <a:t> "По-над Тихим Доном", "Казачья </a:t>
            </a:r>
            <a:r>
              <a:rPr lang="ru-RU" sz="1600" dirty="0" smtClean="0"/>
              <a:t>кавалерийская« и др.)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dirty="0" smtClean="0"/>
              <a:t>3. Произведения </a:t>
            </a:r>
            <a:r>
              <a:rPr lang="ru-RU" sz="1600" b="1" dirty="0"/>
              <a:t>изобразительного </a:t>
            </a:r>
            <a:r>
              <a:rPr lang="ru-RU" sz="1600" b="1" dirty="0" smtClean="0"/>
              <a:t>искусства </a:t>
            </a:r>
            <a:r>
              <a:rPr lang="ru-RU" sz="1600" dirty="0" smtClean="0"/>
              <a:t>(Н.Н</a:t>
            </a:r>
            <a:r>
              <a:rPr lang="ru-RU" sz="1600" dirty="0"/>
              <a:t>. </a:t>
            </a:r>
            <a:r>
              <a:rPr lang="ru-RU" sz="1600" dirty="0" err="1"/>
              <a:t>Дубовской</a:t>
            </a:r>
            <a:r>
              <a:rPr lang="ru-RU" sz="1600" dirty="0"/>
              <a:t> "Тучи надвигаются", "</a:t>
            </a:r>
            <a:r>
              <a:rPr lang="ru-RU" sz="1600" dirty="0" smtClean="0"/>
              <a:t>Радуга«, И.И</a:t>
            </a:r>
            <a:r>
              <a:rPr lang="ru-RU" sz="1600" dirty="0"/>
              <a:t>. Крылов "Степь ковыльная", "</a:t>
            </a:r>
            <a:r>
              <a:rPr lang="ru-RU" sz="1600" dirty="0" smtClean="0"/>
              <a:t>Зима«, М.Б</a:t>
            </a:r>
            <a:r>
              <a:rPr lang="ru-RU" sz="1600" dirty="0"/>
              <a:t>. Греков "Тачанка", "</a:t>
            </a:r>
            <a:r>
              <a:rPr lang="ru-RU" sz="1600" dirty="0" err="1"/>
              <a:t>Трубочи</a:t>
            </a:r>
            <a:r>
              <a:rPr lang="ru-RU" sz="1600" dirty="0"/>
              <a:t> Первой Конной армии", "В отряд к </a:t>
            </a:r>
            <a:r>
              <a:rPr lang="ru-RU" sz="1600" dirty="0" smtClean="0"/>
              <a:t>Будённому«, М.С</a:t>
            </a:r>
            <a:r>
              <a:rPr lang="ru-RU" sz="1600" dirty="0"/>
              <a:t>. Сарьян  "Цветы",  "Фрукты", "Тюльпаны",  "Луговые  цветы", "Зима", "Апрельский </a:t>
            </a:r>
            <a:r>
              <a:rPr lang="ru-RU" sz="1600" dirty="0" smtClean="0"/>
              <a:t>пейзаж«, Г</a:t>
            </a:r>
            <a:r>
              <a:rPr lang="ru-RU" sz="1600" dirty="0"/>
              <a:t>. </a:t>
            </a:r>
            <a:r>
              <a:rPr lang="ru-RU" sz="1600" dirty="0" err="1"/>
              <a:t>Запечнов</a:t>
            </a:r>
            <a:r>
              <a:rPr lang="ru-RU" sz="1600" dirty="0"/>
              <a:t> "Донские </a:t>
            </a:r>
            <a:r>
              <a:rPr lang="ru-RU" sz="1600" dirty="0" smtClean="0"/>
              <a:t>букеты« и др.)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45138"/>
            <a:ext cx="2664296" cy="24254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5" y="4457208"/>
            <a:ext cx="2987824" cy="21624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57208"/>
            <a:ext cx="2729676" cy="19961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7" y="116632"/>
            <a:ext cx="1080119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114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023" y="346764"/>
            <a:ext cx="84614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Для реализации программы </a:t>
            </a: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могут использоваться </a:t>
            </a:r>
          </a:p>
          <a:p>
            <a:pPr algn="ctr"/>
            <a:endParaRPr lang="ru-RU" sz="2800" b="1" u="sng" dirty="0" smtClean="0">
              <a:solidFill>
                <a:srgbClr val="C00000"/>
              </a:solidFill>
            </a:endParaRPr>
          </a:p>
          <a:p>
            <a:pPr algn="just"/>
            <a:r>
              <a:rPr lang="ru-RU" sz="1600" b="1" dirty="0"/>
              <a:t>4. Памятники архитектуры </a:t>
            </a:r>
            <a:r>
              <a:rPr lang="ru-RU" sz="1600" dirty="0"/>
              <a:t>(Театр им. М. Горького (арх. В.А. Щуко, В.Г. </a:t>
            </a:r>
            <a:r>
              <a:rPr lang="ru-RU" sz="1600" dirty="0" err="1"/>
              <a:t>Гельфрейх</a:t>
            </a:r>
            <a:r>
              <a:rPr lang="ru-RU" sz="1600" dirty="0"/>
              <a:t>); Ростовский кафедральный собор Рождества Пресвятой Богородицы (арх. К.А. Тон);  Особняк Н.Е. Парамонова, ул. Пушкинская, 148. В настоящее время расположена библиотека ростовского Государственного Университета, (арх. Л.Ф. </a:t>
            </a:r>
            <a:r>
              <a:rPr lang="ru-RU" sz="1600" dirty="0" err="1"/>
              <a:t>Эберг</a:t>
            </a:r>
            <a:r>
              <a:rPr lang="ru-RU" sz="1600" dirty="0"/>
              <a:t>); Музей Изобразительных искусств, ул. Пушкинская, 221. (арх. </a:t>
            </a:r>
            <a:r>
              <a:rPr lang="ru-RU" sz="1600" dirty="0" err="1"/>
              <a:t>Н.Н.Семененко</a:t>
            </a:r>
            <a:r>
              <a:rPr lang="ru-RU" sz="1600" dirty="0"/>
              <a:t>) и др</a:t>
            </a:r>
            <a:r>
              <a:rPr lang="ru-RU" sz="1600" dirty="0" smtClean="0"/>
              <a:t>.)</a:t>
            </a:r>
            <a:endParaRPr lang="ru-RU" sz="1600" b="1" dirty="0"/>
          </a:p>
          <a:p>
            <a:pPr algn="just"/>
            <a:r>
              <a:rPr lang="ru-RU" sz="1600" b="1" dirty="0" smtClean="0"/>
              <a:t>5</a:t>
            </a:r>
            <a:r>
              <a:rPr lang="ru-RU" sz="1600" b="1" dirty="0"/>
              <a:t>. </a:t>
            </a:r>
            <a:r>
              <a:rPr lang="ru-RU" sz="1600" b="1" dirty="0" smtClean="0"/>
              <a:t>Архитектура </a:t>
            </a:r>
            <a:r>
              <a:rPr lang="ru-RU" sz="1600" b="1" dirty="0"/>
              <a:t>Донского края </a:t>
            </a:r>
            <a:r>
              <a:rPr lang="ru-RU" sz="1600" b="1" dirty="0" smtClean="0"/>
              <a:t> </a:t>
            </a:r>
            <a:r>
              <a:rPr lang="ru-RU" sz="1600" dirty="0" smtClean="0"/>
              <a:t>(Триумфальная </a:t>
            </a:r>
            <a:r>
              <a:rPr lang="ru-RU" sz="1600" dirty="0"/>
              <a:t>арка в </a:t>
            </a:r>
            <a:r>
              <a:rPr lang="ru-RU" sz="1600" dirty="0" err="1"/>
              <a:t>Новочеркаске</a:t>
            </a:r>
            <a:r>
              <a:rPr lang="ru-RU" sz="1600" dirty="0"/>
              <a:t> арх. Л.А. </a:t>
            </a:r>
            <a:r>
              <a:rPr lang="ru-RU" sz="1600" dirty="0" err="1" smtClean="0"/>
              <a:t>Руск</a:t>
            </a:r>
            <a:r>
              <a:rPr lang="ru-RU" sz="1600" dirty="0" smtClean="0"/>
              <a:t>, Атаманский </a:t>
            </a:r>
            <a:r>
              <a:rPr lang="ru-RU" sz="1600" dirty="0"/>
              <a:t>дворец в </a:t>
            </a:r>
            <a:r>
              <a:rPr lang="ru-RU" sz="1600" dirty="0" err="1"/>
              <a:t>Новочеркаске</a:t>
            </a:r>
            <a:r>
              <a:rPr lang="ru-RU" sz="1600" dirty="0"/>
              <a:t> арх. П.Ф. </a:t>
            </a:r>
            <a:r>
              <a:rPr lang="ru-RU" sz="1600" dirty="0" err="1" smtClean="0"/>
              <a:t>Вальпред</a:t>
            </a:r>
            <a:r>
              <a:rPr lang="ru-RU" sz="1600" dirty="0" smtClean="0"/>
              <a:t>, Здание </a:t>
            </a:r>
            <a:r>
              <a:rPr lang="ru-RU" sz="1600" dirty="0"/>
              <a:t>Таганрогской картинной галереи, арх. </a:t>
            </a:r>
            <a:r>
              <a:rPr lang="ru-RU" sz="1600" dirty="0" err="1" smtClean="0"/>
              <a:t>Тенишев</a:t>
            </a:r>
            <a:r>
              <a:rPr lang="ru-RU" sz="1600" dirty="0"/>
              <a:t> , </a:t>
            </a:r>
            <a:r>
              <a:rPr lang="ru-RU" sz="1600" dirty="0" smtClean="0"/>
              <a:t>"Круглый </a:t>
            </a:r>
            <a:r>
              <a:rPr lang="ru-RU" sz="1600" dirty="0"/>
              <a:t>дом" в Таганроге, арх. </a:t>
            </a:r>
            <a:r>
              <a:rPr lang="ru-RU" sz="1600" dirty="0" err="1"/>
              <a:t>Боголюбови</a:t>
            </a:r>
            <a:r>
              <a:rPr lang="ru-RU" sz="1600" dirty="0"/>
              <a:t> </a:t>
            </a:r>
            <a:r>
              <a:rPr lang="ru-RU" sz="1600" dirty="0" smtClean="0"/>
              <a:t> и др.)</a:t>
            </a:r>
            <a:endParaRPr lang="ru-RU" sz="1600" b="1" dirty="0"/>
          </a:p>
          <a:p>
            <a:pPr algn="just"/>
            <a:r>
              <a:rPr lang="ru-RU" sz="1600" b="1" dirty="0"/>
              <a:t>6</a:t>
            </a:r>
            <a:r>
              <a:rPr lang="ru-RU" sz="1600" b="1" dirty="0" smtClean="0"/>
              <a:t>. </a:t>
            </a:r>
            <a:r>
              <a:rPr lang="ru-RU" sz="1600" b="1" dirty="0"/>
              <a:t>Памятники монументальной </a:t>
            </a:r>
            <a:r>
              <a:rPr lang="ru-RU" sz="1600" b="1" dirty="0" smtClean="0"/>
              <a:t>скульптуры </a:t>
            </a:r>
            <a:r>
              <a:rPr lang="ru-RU" sz="1600" dirty="0"/>
              <a:t>(Памятник М. Горькому в г. </a:t>
            </a:r>
            <a:r>
              <a:rPr lang="ru-RU" sz="1600" dirty="0" smtClean="0"/>
              <a:t>Ростове, Ермаку </a:t>
            </a:r>
            <a:r>
              <a:rPr lang="ru-RU" sz="1600" dirty="0"/>
              <a:t>в г. </a:t>
            </a:r>
            <a:r>
              <a:rPr lang="ru-RU" sz="1600" dirty="0" smtClean="0"/>
              <a:t>Новочеркасске, Степану </a:t>
            </a:r>
            <a:r>
              <a:rPr lang="ru-RU" sz="1600" dirty="0"/>
              <a:t>Разину в г. </a:t>
            </a:r>
            <a:r>
              <a:rPr lang="ru-RU" sz="1600" dirty="0" smtClean="0"/>
              <a:t>Ростове-на-Дону, Петру </a:t>
            </a:r>
            <a:r>
              <a:rPr lang="ru-RU" sz="1600" dirty="0"/>
              <a:t>Первому в г. </a:t>
            </a:r>
            <a:r>
              <a:rPr lang="ru-RU" sz="1600" dirty="0" smtClean="0"/>
              <a:t>Таганроге, Памятник </a:t>
            </a:r>
            <a:r>
              <a:rPr lang="ru-RU" sz="1600" dirty="0"/>
              <a:t>героям Гражданской войны, освободителям г. </a:t>
            </a:r>
            <a:r>
              <a:rPr lang="ru-RU" sz="1600" dirty="0" smtClean="0"/>
              <a:t>Ростова, Панорамный </a:t>
            </a:r>
            <a:r>
              <a:rPr lang="ru-RU" sz="1600" dirty="0"/>
              <a:t>горельеф на холме Камышавахской </a:t>
            </a:r>
            <a:r>
              <a:rPr lang="ru-RU" sz="1600" dirty="0" smtClean="0"/>
              <a:t>балки и др.)</a:t>
            </a:r>
            <a:endParaRPr lang="ru-RU" sz="16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3" y="4876029"/>
            <a:ext cx="3384376" cy="1901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867555"/>
            <a:ext cx="2790396" cy="1910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21088"/>
            <a:ext cx="1781215" cy="2556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8656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ет.сад Звездочка\Родники Дона\Слайд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929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4682686" cy="3121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03982" y="188640"/>
            <a:ext cx="804002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u="sng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Ресурсы</a:t>
            </a:r>
          </a:p>
          <a:p>
            <a:pPr algn="ctr"/>
            <a:endParaRPr lang="ru-RU" sz="2800" b="1" u="sng" dirty="0">
              <a:solidFill>
                <a:srgbClr val="C00000"/>
              </a:solidFill>
            </a:endParaRPr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ru-RU" sz="2800" b="1" dirty="0" smtClean="0"/>
              <a:t>Программа  </a:t>
            </a:r>
            <a:r>
              <a:rPr lang="ru-RU" sz="2800" b="1" dirty="0"/>
              <a:t>по реализации регионального компонента « Родники </a:t>
            </a:r>
            <a:r>
              <a:rPr lang="ru-RU" sz="2800" b="1" dirty="0" smtClean="0"/>
              <a:t>Дона»</a:t>
            </a:r>
          </a:p>
          <a:p>
            <a:pPr algn="r"/>
            <a:endParaRPr lang="ru-RU" sz="2800" b="1" dirty="0" smtClean="0"/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ru-RU" sz="2800" b="1" dirty="0" smtClean="0"/>
              <a:t>Методическая литература</a:t>
            </a:r>
          </a:p>
          <a:p>
            <a:pPr algn="r"/>
            <a:endParaRPr lang="ru-RU" sz="2800" b="1" dirty="0" smtClean="0"/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ru-RU" sz="2800" b="1" dirty="0" smtClean="0"/>
              <a:t>Научная  </a:t>
            </a:r>
            <a:r>
              <a:rPr lang="ru-RU" sz="2800" b="1" dirty="0"/>
              <a:t>литература</a:t>
            </a:r>
          </a:p>
          <a:p>
            <a:pPr algn="r"/>
            <a:endParaRPr lang="ru-RU" sz="2800" b="1" dirty="0" smtClean="0"/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ru-RU" sz="2800" b="1" dirty="0" smtClean="0"/>
              <a:t>Интернет </a:t>
            </a:r>
            <a:r>
              <a:rPr lang="ru-RU" sz="2800" b="1" dirty="0"/>
              <a:t>ресурсы</a:t>
            </a:r>
          </a:p>
          <a:p>
            <a:pPr algn="r"/>
            <a:endParaRPr lang="ru-RU" sz="2800" b="1" dirty="0" smtClean="0"/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ru-RU" sz="2800" b="1" dirty="0" smtClean="0"/>
              <a:t>ИКТ</a:t>
            </a:r>
            <a:endParaRPr lang="ru-RU" sz="2800" b="1" dirty="0"/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639901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03920"/>
            <a:ext cx="874509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</a:rPr>
              <a:t>Научно-методическая литература</a:t>
            </a:r>
            <a:endParaRPr lang="ru-RU" sz="2800" b="1" u="sng" dirty="0" smtClean="0">
              <a:solidFill>
                <a:srgbClr val="C00000"/>
              </a:solidFill>
            </a:endParaRPr>
          </a:p>
          <a:p>
            <a:pPr algn="ctr"/>
            <a:endParaRPr lang="ru-RU" sz="2800" b="1" u="sng" dirty="0" smtClean="0">
              <a:solidFill>
                <a:srgbClr val="C00000"/>
              </a:solidFill>
            </a:endParaRPr>
          </a:p>
          <a:p>
            <a:r>
              <a:rPr lang="ru-RU" sz="2000" b="1" dirty="0" smtClean="0"/>
              <a:t>1.Веракса</a:t>
            </a:r>
            <a:r>
              <a:rPr lang="ru-RU" sz="2000" b="1" dirty="0"/>
              <a:t>, Н. Е. Проектная деятельность дошкольников: учеб. пособие / Н. Е. </a:t>
            </a:r>
            <a:r>
              <a:rPr lang="ru-RU" sz="2000" b="1" dirty="0" err="1"/>
              <a:t>Веракса</a:t>
            </a:r>
            <a:r>
              <a:rPr lang="ru-RU" sz="2000" b="1" dirty="0"/>
              <a:t>. – М.: Мозаика – Синтез, 2008. – 108 с.</a:t>
            </a:r>
          </a:p>
          <a:p>
            <a:r>
              <a:rPr lang="ru-RU" sz="2000" b="1" dirty="0"/>
              <a:t>2. Захарчук А. Л. Методические особенности формирования представлений о малой Родине у старших дошкольников // Вопросы дошкольной педагогики. — 2015. — №2. — С. 25-27.</a:t>
            </a:r>
          </a:p>
          <a:p>
            <a:r>
              <a:rPr lang="ru-RU" sz="2000" b="1" dirty="0"/>
              <a:t>3. Малеева // Инновационные педагогические технологии: материалы </a:t>
            </a:r>
            <a:r>
              <a:rPr lang="ru-RU" sz="2000" b="1" dirty="0" err="1"/>
              <a:t>междунар</a:t>
            </a:r>
            <a:r>
              <a:rPr lang="ru-RU" sz="2000" b="1" dirty="0"/>
              <a:t>. науч. </a:t>
            </a:r>
            <a:r>
              <a:rPr lang="ru-RU" sz="2000" b="1" dirty="0" err="1"/>
              <a:t>конф</a:t>
            </a:r>
            <a:r>
              <a:rPr lang="ru-RU" sz="2000" b="1" dirty="0"/>
              <a:t>. (г. Казань, октябрь 2014 г.). — Казань: Бук, 2014. – С. 95 – 97</a:t>
            </a:r>
          </a:p>
          <a:p>
            <a:r>
              <a:rPr lang="ru-RU" sz="2000" b="1" dirty="0"/>
              <a:t>4. Программа «От рождения до школы» Примерная общеобразовательная программа дошкольного образования / Под ред. Н. Е. </a:t>
            </a:r>
            <a:r>
              <a:rPr lang="ru-RU" sz="2000" b="1" dirty="0" err="1"/>
              <a:t>Вераксы</a:t>
            </a:r>
            <a:r>
              <a:rPr lang="ru-RU" sz="2000" b="1" dirty="0"/>
              <a:t>, Т. С. Комаровой, М. А. Васильевой. — М.: МОЗАИКА СИНТЕЗ, 2014. — с. 333</a:t>
            </a:r>
          </a:p>
          <a:p>
            <a:r>
              <a:rPr lang="ru-RU" sz="2000" b="1" dirty="0"/>
              <a:t>5. Региональная программа «Родники Дона» - </a:t>
            </a:r>
            <a:r>
              <a:rPr lang="ru-RU" sz="2000" b="1" dirty="0" err="1"/>
              <a:t>Р.М.Чумичева</a:t>
            </a:r>
            <a:r>
              <a:rPr lang="ru-RU" sz="2000" b="1" dirty="0"/>
              <a:t> О. Л. </a:t>
            </a:r>
            <a:r>
              <a:rPr lang="ru-RU" sz="2000" b="1" dirty="0" err="1"/>
              <a:t>Ведмедь</a:t>
            </a:r>
            <a:r>
              <a:rPr lang="ru-RU" sz="2000" b="1" dirty="0"/>
              <a:t>, Н. А. Платохина    </a:t>
            </a:r>
            <a:r>
              <a:rPr lang="en-US" sz="2000" b="1" dirty="0"/>
              <a:t>https://docplayer.ru/59435226-Regionalnaya-programma-rodniki-dona-r-m-chumicheva-i-dr-1-soderzhanie-i-tehnologii-programmy-dlya-detey-mlads</a:t>
            </a:r>
            <a:endParaRPr lang="ru-RU" sz="2000" b="1" dirty="0" smtClean="0"/>
          </a:p>
          <a:p>
            <a:r>
              <a:rPr lang="ru-RU" sz="2000" b="1" dirty="0" smtClean="0"/>
              <a:t>6. Программа и план проведения апробации https://gigabaza.ru/doc/45954-pall.html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573248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889" y="614879"/>
            <a:ext cx="878497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БЛАГОДАРИМ ЗА ВНИМАНИЕ!</a:t>
            </a:r>
          </a:p>
          <a:p>
            <a:pPr algn="ctr"/>
            <a:endParaRPr lang="ru-RU" sz="2800" b="1" i="1" u="sng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ru-RU" sz="2000" b="1" i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1" y="2276872"/>
            <a:ext cx="784887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6707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03920"/>
            <a:ext cx="874509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</a:rPr>
              <a:t>Актуальность </a:t>
            </a:r>
            <a:r>
              <a:rPr lang="ru-RU" sz="2800" b="1" u="sng" dirty="0" smtClean="0">
                <a:solidFill>
                  <a:srgbClr val="C00000"/>
                </a:solidFill>
              </a:rPr>
              <a:t>программы</a:t>
            </a:r>
            <a:endParaRPr lang="ru-RU" sz="2800" b="1" u="sng" dirty="0" smtClean="0">
              <a:solidFill>
                <a:srgbClr val="C00000"/>
              </a:solidFill>
            </a:endParaRPr>
          </a:p>
          <a:p>
            <a:pPr algn="ctr"/>
            <a:endParaRPr lang="ru-RU" sz="2800" b="1" u="sng" dirty="0">
              <a:solidFill>
                <a:srgbClr val="C00000"/>
              </a:solidFill>
            </a:endParaRPr>
          </a:p>
          <a:p>
            <a:r>
              <a:rPr lang="ru-RU" sz="2400" b="1" dirty="0" smtClean="0"/>
              <a:t>            Современные </a:t>
            </a:r>
            <a:r>
              <a:rPr lang="ru-RU" sz="2400" b="1" dirty="0"/>
              <a:t>требования ФГОС </a:t>
            </a:r>
            <a:r>
              <a:rPr lang="ru-RU" sz="2400" b="1" dirty="0" smtClean="0"/>
              <a:t>ДО к        организации </a:t>
            </a:r>
            <a:r>
              <a:rPr lang="ru-RU" sz="2400" b="1" dirty="0"/>
              <a:t>образовательного процесса в дошкольном образовательном учреждении с учетом региональных особенностей вызывают необходимость использования педагогами дошкольных образовательных учреждений дополнительных образовательных программ, помогающих осуществлять нравственно-патриотическое развитие дошкольников.</a:t>
            </a:r>
          </a:p>
          <a:p>
            <a:r>
              <a:rPr lang="ru-RU" sz="2400" b="1" dirty="0"/>
              <a:t>На донской земле развитие   у   дошкольников   ценностного отношения к культуре и истории родного края, создание условий открытия ребенком личностных смыслов, как культурно-эмоциональных переживаний обеспечивает программа по реализации регионального компонента «Родники Дона». </a:t>
            </a:r>
          </a:p>
          <a:p>
            <a:endParaRPr lang="ru-RU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50687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8617" y="139479"/>
            <a:ext cx="8100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en-US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2005г творческим коллективом авторов,    педагогов </a:t>
            </a:r>
            <a:r>
              <a:rPr lang="ru-RU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Ростовского педагогического института</a:t>
            </a:r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к.п.н.,профессором</a:t>
            </a:r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Раисой Михайловной </a:t>
            </a:r>
            <a:r>
              <a:rPr lang="ru-RU" sz="24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Чумичевой</a:t>
            </a:r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ru-RU" sz="2400" b="1" dirty="0" err="1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24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.п.н</a:t>
            </a:r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., доцентом Ольгой Леонтьевной </a:t>
            </a:r>
            <a:r>
              <a:rPr lang="ru-RU" sz="24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Ведмедь</a:t>
            </a:r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ru-RU" sz="24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err="1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24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.п.н</a:t>
            </a:r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., доцентом Натальей </a:t>
            </a:r>
            <a:r>
              <a:rPr lang="ru-RU" sz="24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Алеексеевной</a:t>
            </a:r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Платохиной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Разработали программу по реализации регионального компонента «РОДНИКИ ДОНА»</a:t>
            </a:r>
            <a:endParaRPr lang="ru-RU" sz="24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Динара\Desktop\Новая папка\iUSDPMK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725" b="6049"/>
          <a:stretch/>
        </p:blipFill>
        <p:spPr bwMode="auto">
          <a:xfrm>
            <a:off x="1043608" y="3573016"/>
            <a:ext cx="6858000" cy="3190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8" y="116633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116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404664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Программа «РОДНИКИ ДОНА» соответствует требованиям 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 ДО</a:t>
            </a:r>
            <a:endParaRPr lang="ru-RU" sz="24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D:\Дет.сад Звездочка\Родники Дона\Слайд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889" t="4911" r="2139" b="40580"/>
          <a:stretch/>
        </p:blipFill>
        <p:spPr bwMode="auto">
          <a:xfrm>
            <a:off x="1043608" y="188640"/>
            <a:ext cx="2715451" cy="3837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3360" y="1988840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Программа «РОДНИКИ ДОНА</a:t>
            </a:r>
            <a:r>
              <a:rPr lang="ru-RU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рассчитана  на детей старшего дошкольного </a:t>
            </a:r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возраста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5-7 лет</a:t>
            </a:r>
            <a:endParaRPr lang="ru-RU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30749"/>
            <a:ext cx="2709498" cy="387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33" y="3621837"/>
            <a:ext cx="2160240" cy="301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8" y="116633"/>
            <a:ext cx="936103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8912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411914"/>
            <a:ext cx="423072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Цель </a:t>
            </a:r>
            <a:r>
              <a:rPr lang="ru-RU" sz="2800" b="1" u="sng" dirty="0">
                <a:solidFill>
                  <a:srgbClr val="C00000"/>
                </a:solidFill>
              </a:rPr>
              <a:t>программы </a:t>
            </a:r>
            <a:endParaRPr lang="ru-RU" sz="2800" b="1" u="sng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b="1" dirty="0"/>
              <a:t>развитие   у   дошкольников   ценностного отношения к культуре и истории родного края, создание условий открытия ребенком личностных смыслов, как культурно-эмоциональных переживаний</a:t>
            </a:r>
            <a:r>
              <a:rPr lang="ru-RU" sz="2000" b="1" dirty="0"/>
              <a:t>.</a:t>
            </a: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47" y="764704"/>
            <a:ext cx="4190846" cy="5510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56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023" y="346764"/>
            <a:ext cx="846144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Задачи </a:t>
            </a:r>
            <a:r>
              <a:rPr lang="ru-RU" sz="2800" b="1" u="sng" dirty="0">
                <a:solidFill>
                  <a:srgbClr val="C00000"/>
                </a:solidFill>
              </a:rPr>
              <a:t>программы </a:t>
            </a:r>
            <a:endParaRPr lang="ru-RU" sz="2800" b="1" u="sng" dirty="0" smtClean="0">
              <a:solidFill>
                <a:srgbClr val="C00000"/>
              </a:solidFill>
            </a:endParaRPr>
          </a:p>
          <a:p>
            <a:pPr algn="ctr"/>
            <a:endParaRPr lang="ru-RU" sz="2800" b="1" u="sng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smtClean="0"/>
              <a:t>1</a:t>
            </a:r>
            <a:r>
              <a:rPr lang="ru-RU" b="1" dirty="0"/>
              <a:t>. Развитие у детей интереса к культуре и истории Донского края</a:t>
            </a:r>
          </a:p>
          <a:p>
            <a:pPr algn="just"/>
            <a:r>
              <a:rPr lang="ru-RU" b="1" dirty="0"/>
              <a:t>2. Создание условий, обеспечивающих познание ребенком ценностей истории и культуры родного края, способствующих зарождению личностных смыслов.</a:t>
            </a:r>
          </a:p>
          <a:p>
            <a:pPr algn="just"/>
            <a:r>
              <a:rPr lang="ru-RU" b="1" dirty="0"/>
              <a:t>3. Развитие эмоционально-эстетической сферы ребёнка в процессе восприятия музыкальных, литературных, архитектурных, изобразительных произведений искусства родного края.</a:t>
            </a:r>
          </a:p>
          <a:p>
            <a:pPr algn="just"/>
            <a:r>
              <a:rPr lang="ru-RU" b="1" dirty="0"/>
              <a:t>4. Создание условий для реализации потребностей и способностей ребёнка в изобразительно-творческой, конструктивной деятельности пространственно-предметная среда, ситуации, проблемы, мотивы).</a:t>
            </a:r>
          </a:p>
          <a:p>
            <a:pPr algn="just"/>
            <a:r>
              <a:rPr lang="ru-RU" b="1" dirty="0"/>
              <a:t>5. Развитие творческого потенциала ребёнка, проявляющегося в активном преобразующем ценностном отношении к миру, стремлении изменять и создавать новую социокультурную среду в пространстве своей жизни.</a:t>
            </a:r>
          </a:p>
          <a:p>
            <a:pPr algn="just"/>
            <a:r>
              <a:rPr lang="ru-RU" b="1" dirty="0"/>
              <a:t>6. Развитие опыта творческой деятельности ребёнка через свободный выбор содержания деятельности, синтезированных средств, для создания различных рисунков, аппликаций, поделок, архитектурных сооружений, а также партнёров для совместной деятельности.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42186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023" y="346764"/>
            <a:ext cx="846144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Программа построена на следующих принципах:</a:t>
            </a:r>
          </a:p>
          <a:p>
            <a:pPr algn="ctr"/>
            <a:endParaRPr lang="ru-RU" sz="2800" b="1" u="sng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C00000"/>
                </a:solidFill>
              </a:rPr>
              <a:t>гуманитаризации</a:t>
            </a:r>
            <a:r>
              <a:rPr lang="ru-RU" b="1" dirty="0">
                <a:solidFill>
                  <a:srgbClr val="C00000"/>
                </a:solidFill>
              </a:rPr>
              <a:t>,</a:t>
            </a:r>
            <a:r>
              <a:rPr lang="ru-RU" b="1" dirty="0"/>
              <a:t> который отражает общечеловеческие ценности в искусстве и обеспечивает гармоничное развитие личности;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культуросообразности</a:t>
            </a:r>
            <a:r>
              <a:rPr lang="ru-RU" b="1" dirty="0"/>
              <a:t>, выстраивающий содержание программы, последовательное усвоение национально-культурных традиций и отработке на этой основе ценностных ориентаций и смыслов;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аксиологического </a:t>
            </a:r>
            <a:r>
              <a:rPr lang="ru-RU" b="1" dirty="0">
                <a:solidFill>
                  <a:srgbClr val="C00000"/>
                </a:solidFill>
              </a:rPr>
              <a:t>(ценностного) подхода </a:t>
            </a:r>
            <a:r>
              <a:rPr lang="ru-RU" b="1" dirty="0"/>
              <a:t>к произведениям искусства. Культура и искусство выступает мощным фактором развития у дошкольников ценностного отношения к родному краю и нацеливает ребенка на сохранение произведений искусства;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C00000"/>
                </a:solidFill>
              </a:rPr>
              <a:t>интегративности</a:t>
            </a:r>
            <a:r>
              <a:rPr lang="ru-RU" b="1" dirty="0"/>
              <a:t>,   определяющий   взаимодействие   различных произведений искусства:  архитектуры,  музыки, литературы, живописи и скульптуры;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диалогичности</a:t>
            </a:r>
            <a:r>
              <a:rPr lang="ru-RU" b="1" dirty="0"/>
              <a:t>, реализует разнохарактерные и </a:t>
            </a:r>
            <a:r>
              <a:rPr lang="ru-RU" b="1" dirty="0" err="1"/>
              <a:t>разноуровневые</a:t>
            </a:r>
            <a:r>
              <a:rPr lang="ru-RU" b="1" dirty="0"/>
              <a:t> диалоги: диалог культуры, диалог искусства, диалог стилей прошлого и настоящего языка искусства родного края, внутренний диалог ребёнка со своим "Я".</a:t>
            </a:r>
          </a:p>
        </p:txBody>
      </p:sp>
    </p:spTree>
    <p:extLst>
      <p:ext uri="{BB962C8B-B14F-4D97-AF65-F5344CB8AC3E}">
        <p14:creationId xmlns="" xmlns:p14="http://schemas.microsoft.com/office/powerpoint/2010/main" val="326638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023" y="346764"/>
            <a:ext cx="878497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Содержание программы «Родники Дона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1" u="sng" dirty="0" smtClean="0"/>
              <a:t>раскрывает</a:t>
            </a:r>
            <a:r>
              <a:rPr lang="ru-RU" sz="2000" u="sng" dirty="0" smtClean="0"/>
              <a:t> </a:t>
            </a:r>
            <a:r>
              <a:rPr lang="ru-RU" sz="2000" dirty="0" smtClean="0"/>
              <a:t>культурно-познавательные</a:t>
            </a:r>
            <a:r>
              <a:rPr lang="ru-RU" sz="2000" dirty="0"/>
              <a:t>, гуманистические, нравственные, эстетические </a:t>
            </a:r>
            <a:r>
              <a:rPr lang="ru-RU" sz="2000" dirty="0" smtClean="0"/>
              <a:t>ценности культуры </a:t>
            </a:r>
            <a:r>
              <a:rPr lang="ru-RU" sz="2000" dirty="0"/>
              <a:t>родного края, народа, проживающего на данной </a:t>
            </a:r>
            <a:r>
              <a:rPr lang="ru-RU" sz="2000" dirty="0" smtClean="0"/>
              <a:t>территории</a:t>
            </a:r>
          </a:p>
          <a:p>
            <a:endParaRPr lang="ru-RU" sz="2000" dirty="0"/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 как региональный </a:t>
            </a:r>
            <a:r>
              <a:rPr lang="ru-RU" sz="2000" dirty="0"/>
              <a:t>аспект дошкольного образования </a:t>
            </a:r>
            <a:r>
              <a:rPr lang="ru-RU" sz="2000" b="1" i="1" u="sng" dirty="0" smtClean="0"/>
              <a:t>направлено </a:t>
            </a:r>
            <a:r>
              <a:rPr lang="ru-RU" sz="2000" b="1" i="1" u="sng" dirty="0"/>
              <a:t>на </a:t>
            </a:r>
            <a:r>
              <a:rPr lang="ru-RU" sz="2000" dirty="0" smtClean="0"/>
              <a:t>развитие компетенций </a:t>
            </a:r>
            <a:r>
              <a:rPr lang="ru-RU" sz="2000" dirty="0"/>
              <a:t>дошкольников (</a:t>
            </a:r>
            <a:r>
              <a:rPr lang="ru-RU" sz="2000" dirty="0" smtClean="0"/>
              <a:t>культурно-познавательные, информационно-коммуникативные</a:t>
            </a:r>
            <a:r>
              <a:rPr lang="ru-RU" sz="2000" dirty="0"/>
              <a:t>, эмоционально-ценностные, действенно-практические</a:t>
            </a:r>
            <a:r>
              <a:rPr lang="ru-RU" sz="2000" dirty="0" smtClean="0"/>
              <a:t>), способов </a:t>
            </a:r>
            <a:r>
              <a:rPr lang="ru-RU" sz="2000" dirty="0"/>
              <a:t>познания, осознания ценностно-смысловых значимых </a:t>
            </a:r>
            <a:r>
              <a:rPr lang="ru-RU" sz="2000" dirty="0" smtClean="0"/>
              <a:t>мотивов поведения ребенка, открытия первичных личностных смыслов формирование </a:t>
            </a:r>
            <a:r>
              <a:rPr lang="ru-RU" sz="2000" dirty="0"/>
              <a:t>субъектного опыта жизнедеятельности с </a:t>
            </a:r>
            <a:r>
              <a:rPr lang="ru-RU" sz="2000" dirty="0" smtClean="0"/>
              <a:t>помощью вербальных и невербальных средств (выражение симпатии, расположенности</a:t>
            </a:r>
            <a:r>
              <a:rPr lang="ru-RU" sz="2000" dirty="0"/>
              <a:t>, доброжелательности, оказания эмоциональной </a:t>
            </a:r>
            <a:r>
              <a:rPr lang="ru-RU" sz="2000" dirty="0" smtClean="0"/>
              <a:t>поддержки сверстникам</a:t>
            </a:r>
            <a:r>
              <a:rPr lang="ru-RU" sz="2000" dirty="0"/>
              <a:t>, организовывать совместную деятельность и т.п.).</a:t>
            </a:r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67253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46764"/>
            <a:ext cx="83164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Содержание программы «Родники Дона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1" u="sng" dirty="0"/>
              <a:t>выступает</a:t>
            </a:r>
            <a:r>
              <a:rPr lang="ru-RU" sz="2000" dirty="0"/>
              <a:t> средством развития ценностно-смыслового отношения</a:t>
            </a:r>
          </a:p>
          <a:p>
            <a:r>
              <a:rPr lang="ru-RU" sz="2000" dirty="0"/>
              <a:t>дошкольников к культуре родного края, средством, изменяющим характер </a:t>
            </a:r>
            <a:r>
              <a:rPr lang="ru-RU" sz="2000" dirty="0" smtClean="0"/>
              <a:t>и содержание художественно-творческой деятельности</a:t>
            </a:r>
            <a:endParaRPr lang="ru-RU" sz="2000" dirty="0"/>
          </a:p>
          <a:p>
            <a:r>
              <a:rPr lang="ru-RU" sz="2000" dirty="0" smtClean="0"/>
              <a:t>дошкольников, стимулирующим </a:t>
            </a:r>
            <a:r>
              <a:rPr lang="ru-RU" sz="2000" dirty="0"/>
              <a:t>изобразительно-творческий, конструктивный опыт </a:t>
            </a:r>
            <a:r>
              <a:rPr lang="ru-RU" sz="2000" dirty="0" smtClean="0"/>
              <a:t>ребёнка, потребности </a:t>
            </a:r>
            <a:r>
              <a:rPr lang="ru-RU" sz="2000" dirty="0"/>
              <a:t>к самовыражению своих чувств и </a:t>
            </a:r>
            <a:r>
              <a:rPr lang="ru-RU" sz="2000" dirty="0" err="1"/>
              <a:t>мироотношений</a:t>
            </a:r>
            <a:r>
              <a:rPr lang="ru-RU" sz="2000" dirty="0"/>
              <a:t>, </a:t>
            </a:r>
            <a:r>
              <a:rPr lang="ru-RU" sz="2000" dirty="0" smtClean="0"/>
              <a:t>смыслов, через </a:t>
            </a:r>
            <a:r>
              <a:rPr lang="ru-RU" sz="2000" dirty="0"/>
              <a:t>включение в активную музыкальную, изобразительную, </a:t>
            </a:r>
            <a:r>
              <a:rPr lang="ru-RU" sz="2000" dirty="0" smtClean="0"/>
              <a:t>речевую, конструктивную</a:t>
            </a:r>
            <a:r>
              <a:rPr lang="ru-RU" sz="2000" dirty="0"/>
              <a:t>, игровую деятельность.</a:t>
            </a: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25" y="3956842"/>
            <a:ext cx="4032448" cy="2697487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861048"/>
            <a:ext cx="3528392" cy="2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812035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499</TotalTime>
  <Words>1739</Words>
  <Application>Microsoft Office PowerPoint</Application>
  <PresentationFormat>Экран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Динара</dc:creator>
  <cp:lastModifiedBy>Наталья</cp:lastModifiedBy>
  <cp:revision>52</cp:revision>
  <dcterms:created xsi:type="dcterms:W3CDTF">2020-05-03T15:56:58Z</dcterms:created>
  <dcterms:modified xsi:type="dcterms:W3CDTF">2024-09-17T13:54:19Z</dcterms:modified>
</cp:coreProperties>
</file>