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92" r:id="rId4"/>
    <p:sldId id="291" r:id="rId5"/>
    <p:sldId id="293" r:id="rId6"/>
    <p:sldId id="282" r:id="rId7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9933"/>
    <a:srgbClr val="2AFA2A"/>
    <a:srgbClr val="04A4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94660"/>
  </p:normalViewPr>
  <p:slideViewPr>
    <p:cSldViewPr>
      <p:cViewPr varScale="1">
        <p:scale>
          <a:sx n="68" d="100"/>
          <a:sy n="68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746575-0282-47E2-BF04-3A8B220B43B5}" type="datetimeFigureOut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219157E-EBE4-4529-8FF9-8728FF1B49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4605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FACF0-C5AD-4571-8444-3C13DAF3A558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A7048-4E0E-4DDA-8A62-ACC7A2F3D9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51374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3E1D-7BF9-4937-BBB9-84BB86053975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7DCB9-9D7F-4FF6-BDD3-3F5FAC4A8B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9145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1B531-9AE2-433A-9350-150CC15A7BF5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370AB-B5BD-4700-93A4-37D43C8DAB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906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0A0BC-F0B6-4491-ABAF-67BEA0C3A0AC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A2F3-3718-480E-B237-DA8847E2F6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74484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1FFC2-E4B3-4B0E-82A5-9C549ABC5E9B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5832C-14D5-446F-813E-505C0FC279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9052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90124-9769-4FD9-8ECE-5E1C3A0EA7EC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2F6EE-A249-4299-BD20-550D8CA0BD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7210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D5950-BA18-48A9-BD14-6519154FF7F8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A3F7-37FC-43BF-9902-B619DE1FF5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993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C643F-7796-46C5-90B0-0CF2C7A380D0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503B2-A0CE-4DB8-A44D-94249211C5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10765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4952D-21CB-4347-AF68-911488655C15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86EE9-6167-4081-A48D-69FFD04E56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4454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C034-4C01-4809-AF31-91B3DAF31E30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081E9-7D0D-490F-9DFD-44607F976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18181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F4A09-5383-4455-BDDC-C57ADA4859A5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C7341-0495-4800-B8BF-848FD7BCE7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8981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71000"/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0C2D4D-C957-4669-8037-D5E1491259AE}" type="datetime1">
              <a:rPr lang="ru-RU"/>
              <a:pPr>
                <a:defRPr/>
              </a:pPr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ru-RU"/>
              <a:t>http://www.deti-66.ru/ Мастер презентаций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E4FFEA0-1A52-4205-ADEF-20C09A5BEE4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slide" Target="slide2.xml"/><Relationship Id="rId5" Type="http://schemas.openxmlformats.org/officeDocument/2006/relationships/image" Target="../media/image8.pn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D:\КАРТИНКИ\detcad10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42875" y="0"/>
            <a:ext cx="142875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2" name="Группа 17"/>
          <p:cNvGrpSpPr>
            <a:grpSpLocks/>
          </p:cNvGrpSpPr>
          <p:nvPr/>
        </p:nvGrpSpPr>
        <p:grpSpPr bwMode="auto">
          <a:xfrm>
            <a:off x="979488" y="2932113"/>
            <a:ext cx="1098550" cy="1876425"/>
            <a:chOff x="500034" y="1865547"/>
            <a:chExt cx="1098064" cy="1875699"/>
          </a:xfrm>
        </p:grpSpPr>
        <p:pic>
          <p:nvPicPr>
            <p:cNvPr id="2055" name="Picture 5" descr="C:\Users\User\Desktop\ЦОР 2010Г\материал\ukazateli_032_big.gif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xmlns=""/>
                </a:ext>
              </a:extLst>
            </a:blip>
            <a:srcRect/>
            <a:stretch>
              <a:fillRect/>
            </a:stretch>
          </p:blipFill>
          <p:spPr bwMode="auto">
            <a:xfrm rot="-814940">
              <a:off x="692882" y="1865547"/>
              <a:ext cx="812729" cy="11307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Группа 16"/>
            <p:cNvGrpSpPr>
              <a:grpSpLocks/>
            </p:cNvGrpSpPr>
            <p:nvPr/>
          </p:nvGrpSpPr>
          <p:grpSpPr bwMode="auto">
            <a:xfrm>
              <a:off x="500034" y="2643182"/>
              <a:ext cx="1098064" cy="1098064"/>
              <a:chOff x="7208875" y="1922470"/>
              <a:chExt cx="1098064" cy="1098064"/>
            </a:xfrm>
          </p:grpSpPr>
          <p:sp>
            <p:nvSpPr>
              <p:cNvPr id="16" name="Овал 15"/>
              <p:cNvSpPr/>
              <p:nvPr/>
            </p:nvSpPr>
            <p:spPr>
              <a:xfrm>
                <a:off x="7286628" y="2000166"/>
                <a:ext cx="928277" cy="92832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pic>
            <p:nvPicPr>
              <p:cNvPr id="2058" name="Picture 7" descr="C:\Users\User\Desktop\ЦОР 2010Г\материал\zapreshaychie_014_big.gif"/>
              <p:cNvPicPr>
                <a:picLocks noChangeAspect="1" noChangeArrowheads="1"/>
              </p:cNvPicPr>
              <p:nvPr/>
            </p:nvPicPr>
            <p:blipFill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xmlns="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29224">
                <a:off x="7208875" y="1922470"/>
                <a:ext cx="1098064" cy="10980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3" name="Picture 17" descr="F:\ОФОРМИТЕЛЬСКАЯ\значки\sawaw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63688" y="1484784"/>
            <a:ext cx="6072187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11960" y="2159958"/>
            <a:ext cx="3342646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ПРОГРАММА </a:t>
            </a:r>
          </a:p>
          <a:p>
            <a:pPr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«ПРИКЛЮЧЕНИЯ </a:t>
            </a:r>
          </a:p>
          <a:p>
            <a:pPr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СВЕТОФОРА</a:t>
            </a:r>
            <a:r>
              <a:rPr lang="ru-RU" dirty="0">
                <a:latin typeface="Arial" charset="0"/>
                <a:cs typeface="Arial" charset="0"/>
              </a:rPr>
              <a:t>»</a:t>
            </a: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Подготовила : </a:t>
            </a:r>
            <a:r>
              <a:rPr lang="ru-RU" dirty="0" err="1" smtClean="0"/>
              <a:t>Стасюк</a:t>
            </a:r>
            <a:r>
              <a:rPr lang="ru-RU" dirty="0" smtClean="0"/>
              <a:t> Н.И.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188640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Муниципальное бюджетное дошкольное  образовательное учреждение  детский </a:t>
            </a:r>
            <a:r>
              <a:rPr lang="ru-RU" dirty="0" smtClean="0"/>
              <a:t>сад </a:t>
            </a:r>
            <a:r>
              <a:rPr lang="ru-RU" dirty="0" smtClean="0"/>
              <a:t>« Колобок» х. Денисов ( МБДОУ </a:t>
            </a:r>
            <a:r>
              <a:rPr lang="ru-RU" dirty="0" err="1" smtClean="0"/>
              <a:t>д</a:t>
            </a:r>
            <a:r>
              <a:rPr lang="ru-RU" dirty="0" smtClean="0"/>
              <a:t>/с       « </a:t>
            </a:r>
            <a:r>
              <a:rPr lang="ru-RU" dirty="0" smtClean="0"/>
              <a:t>Колобок» х. Денисов)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Запи2757.WAV">
            <a:hlinkClick r:id="" action="ppaction://media"/>
          </p:cNvPr>
          <p:cNvPicPr>
            <a:picLocks noRot="1" noChangeAspect="1"/>
          </p:cNvPicPr>
          <p:nvPr>
            <a:wavAudioFile r:embed="rId1" name="Записанный звук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58188" y="7143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" descr="C:\Users\User\Desktop\ЦОР 2010Г\-3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215313" y="4929188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37" descr="C:\Users\User\Desktop\ЦОР 2010Г\1-1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215313" y="4286250"/>
            <a:ext cx="5715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3" descr="C:\Users\User\Desktop\ЦОР 2010Г\1-222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83538" y="142875"/>
            <a:ext cx="116046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080" name="Group 9"/>
          <p:cNvGrpSpPr>
            <a:grpSpLocks noChangeAspect="1"/>
          </p:cNvGrpSpPr>
          <p:nvPr/>
        </p:nvGrpSpPr>
        <p:grpSpPr bwMode="auto">
          <a:xfrm>
            <a:off x="152400" y="549275"/>
            <a:ext cx="8866188" cy="6448425"/>
            <a:chOff x="4793" y="3020"/>
            <a:chExt cx="7282" cy="5317"/>
          </a:xfrm>
        </p:grpSpPr>
        <p:sp>
          <p:nvSpPr>
            <p:cNvPr id="3081" name="AutoShape 17"/>
            <p:cNvSpPr>
              <a:spLocks noChangeArrowheads="1" noTextEdit="1"/>
            </p:cNvSpPr>
            <p:nvPr/>
          </p:nvSpPr>
          <p:spPr bwMode="auto">
            <a:xfrm>
              <a:off x="4793" y="3020"/>
              <a:ext cx="7282" cy="5317"/>
            </a:xfrm>
            <a:prstGeom prst="curvedDownArrow">
              <a:avLst>
                <a:gd name="adj1" fmla="val 27391"/>
                <a:gd name="adj2" fmla="val 54783"/>
                <a:gd name="adj3" fmla="val 333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2" name="Text Box 16"/>
            <p:cNvSpPr txBox="1">
              <a:spLocks noChangeArrowheads="1"/>
            </p:cNvSpPr>
            <p:nvPr/>
          </p:nvSpPr>
          <p:spPr bwMode="auto">
            <a:xfrm>
              <a:off x="5785" y="3186"/>
              <a:ext cx="5297" cy="49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1-Я СТАНЦИЯ</a:t>
              </a:r>
              <a:endParaRPr lang="ru-RU" altLang="ru-RU" sz="800"/>
            </a:p>
            <a:p>
              <a:pPr algn="ctr"/>
              <a:r>
                <a:rPr lang="ru-RU" altLang="ru-RU" sz="2000" b="1">
                  <a:cs typeface="Times New Roman" panose="02020603050405020304" pitchFamily="18" charset="0"/>
                </a:rPr>
                <a:t>«</a:t>
              </a:r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НА СВЕТОФОРЕ КРАСНЫЙ СВЕТ</a:t>
              </a:r>
              <a:r>
                <a:rPr lang="ru-RU" altLang="ru-RU" sz="2000" b="1">
                  <a:cs typeface="Times New Roman" panose="02020603050405020304" pitchFamily="18" charset="0"/>
                </a:rPr>
                <a:t>»</a:t>
              </a:r>
              <a:endParaRPr lang="ru-RU" altLang="ru-RU"/>
            </a:p>
          </p:txBody>
        </p:sp>
        <p:sp>
          <p:nvSpPr>
            <p:cNvPr id="3083" name="AutoShape 15"/>
            <p:cNvSpPr>
              <a:spLocks noChangeArrowheads="1"/>
            </p:cNvSpPr>
            <p:nvPr/>
          </p:nvSpPr>
          <p:spPr bwMode="auto">
            <a:xfrm rot="-5400000">
              <a:off x="6010" y="3083"/>
              <a:ext cx="498" cy="1868"/>
            </a:xfrm>
            <a:prstGeom prst="leftArrowCallout">
              <a:avLst>
                <a:gd name="adj1" fmla="val 54008"/>
                <a:gd name="adj2" fmla="val 54008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ПЕДАГОГИ</a:t>
              </a:r>
              <a:endParaRPr lang="ru-RU" altLang="ru-RU"/>
            </a:p>
          </p:txBody>
        </p:sp>
        <p:sp>
          <p:nvSpPr>
            <p:cNvPr id="3084" name="Text Box 14"/>
            <p:cNvSpPr txBox="1">
              <a:spLocks noChangeArrowheads="1"/>
            </p:cNvSpPr>
            <p:nvPr/>
          </p:nvSpPr>
          <p:spPr bwMode="auto">
            <a:xfrm>
              <a:off x="4876" y="4349"/>
              <a:ext cx="2317" cy="3905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Инструктажи по охране безопасности  и жизнедеятельности;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Семинар: «Первые шаги по пути к безопасности на дороге»;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Оформление стенда в помощь воспитателю «Изучаем ПДД»;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Анкетирование: «Правила движения, как таблица умножения»;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Оформление уголков безопасности: «Пусть горит зеленый свет»;</a:t>
              </a:r>
              <a:endParaRPr lang="ru-RU" altLang="ru-RU" sz="1000"/>
            </a:p>
            <a:p>
              <a:endParaRPr lang="ru-RU" altLang="ru-RU" sz="2400"/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7240" y="4317"/>
              <a:ext cx="2317" cy="3905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Изготовление макета микрорайона: «Путь в школу»;</a:t>
              </a:r>
              <a:endParaRPr lang="ru-RU" altLang="ru-RU" sz="1000" dirty="0"/>
            </a:p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Целевые прогулки: «Транспорт на дороге», «Наблюдение за движением транспорта»;</a:t>
              </a:r>
              <a:endParaRPr lang="ru-RU" altLang="ru-RU" sz="1000" dirty="0"/>
            </a:p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Чтение художественной литературы: С.Михалков «Моя улица», «Светофор», Г.Георгиев «Что я вижу в городе</a:t>
              </a:r>
              <a:r>
                <a:rPr lang="ru-RU" altLang="ru-RU" dirty="0" smtClean="0">
                  <a:cs typeface="Times New Roman" panose="02020603050405020304" pitchFamily="18" charset="0"/>
                </a:rPr>
                <a:t>»;</a:t>
              </a:r>
            </a:p>
          </p:txBody>
        </p:sp>
        <p:sp>
          <p:nvSpPr>
            <p:cNvPr id="3086" name="Text Box 12"/>
            <p:cNvSpPr txBox="1">
              <a:spLocks noChangeArrowheads="1"/>
            </p:cNvSpPr>
            <p:nvPr/>
          </p:nvSpPr>
          <p:spPr bwMode="auto">
            <a:xfrm>
              <a:off x="9626" y="4349"/>
              <a:ext cx="2316" cy="3905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Родительские собрания на тему: «Безопасность детей – забота взрослых»;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Выпуск бюллетеней: «Дисциплина на улице – залог безопасности на дороге»;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Выпуск листовки: «Безопасное колесо»;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Индивидуальные беседы по соблюдению ПДД;</a:t>
              </a:r>
              <a:endParaRPr lang="ru-RU" altLang="ru-RU" sz="1000"/>
            </a:p>
          </p:txBody>
        </p:sp>
        <p:sp>
          <p:nvSpPr>
            <p:cNvPr id="3087" name="AutoShape 11"/>
            <p:cNvSpPr>
              <a:spLocks noChangeArrowheads="1"/>
            </p:cNvSpPr>
            <p:nvPr/>
          </p:nvSpPr>
          <p:spPr bwMode="auto">
            <a:xfrm rot="-5400000">
              <a:off x="8144" y="3479"/>
              <a:ext cx="498" cy="1076"/>
            </a:xfrm>
            <a:prstGeom prst="leftArrowCallout">
              <a:avLst>
                <a:gd name="adj1" fmla="val 54016"/>
                <a:gd name="adj2" fmla="val 54016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ДЕТИ</a:t>
              </a:r>
              <a:endParaRPr lang="ru-RU" altLang="ru-RU"/>
            </a:p>
          </p:txBody>
        </p:sp>
        <p:sp>
          <p:nvSpPr>
            <p:cNvPr id="3088" name="AutoShape 10"/>
            <p:cNvSpPr>
              <a:spLocks noChangeArrowheads="1"/>
            </p:cNvSpPr>
            <p:nvPr/>
          </p:nvSpPr>
          <p:spPr bwMode="auto">
            <a:xfrm rot="-5400000">
              <a:off x="10696" y="3078"/>
              <a:ext cx="498" cy="1878"/>
            </a:xfrm>
            <a:prstGeom prst="leftArrowCallout">
              <a:avLst>
                <a:gd name="adj1" fmla="val 54017"/>
                <a:gd name="adj2" fmla="val 54017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РОДИТЕЛИ</a:t>
              </a:r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5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4100" name="Group 1"/>
          <p:cNvGrpSpPr>
            <a:grpSpLocks noChangeAspect="1"/>
          </p:cNvGrpSpPr>
          <p:nvPr/>
        </p:nvGrpSpPr>
        <p:grpSpPr bwMode="auto">
          <a:xfrm>
            <a:off x="242888" y="168275"/>
            <a:ext cx="8375650" cy="6089650"/>
            <a:chOff x="4792" y="3020"/>
            <a:chExt cx="7283" cy="5317"/>
          </a:xfrm>
        </p:grpSpPr>
        <p:sp>
          <p:nvSpPr>
            <p:cNvPr id="4101" name="AutoShape 9"/>
            <p:cNvSpPr>
              <a:spLocks noChangeArrowheads="1" noTextEdit="1"/>
            </p:cNvSpPr>
            <p:nvPr/>
          </p:nvSpPr>
          <p:spPr bwMode="auto">
            <a:xfrm>
              <a:off x="4793" y="3020"/>
              <a:ext cx="7282" cy="5317"/>
            </a:xfrm>
            <a:prstGeom prst="curvedDownArrow">
              <a:avLst>
                <a:gd name="adj1" fmla="val 27391"/>
                <a:gd name="adj2" fmla="val 54783"/>
                <a:gd name="adj3" fmla="val 333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2" name="Text Box 8"/>
            <p:cNvSpPr txBox="1">
              <a:spLocks noChangeArrowheads="1"/>
            </p:cNvSpPr>
            <p:nvPr/>
          </p:nvSpPr>
          <p:spPr bwMode="auto">
            <a:xfrm>
              <a:off x="5786" y="3186"/>
              <a:ext cx="5297" cy="49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3-Я СТАНЦИЯ</a:t>
              </a:r>
              <a:endParaRPr lang="ru-RU" altLang="ru-RU" sz="800"/>
            </a:p>
            <a:p>
              <a:pPr algn="ctr"/>
              <a:r>
                <a:rPr lang="ru-RU" altLang="ru-RU" sz="2000" b="1">
                  <a:cs typeface="Times New Roman" panose="02020603050405020304" pitchFamily="18" charset="0"/>
                </a:rPr>
                <a:t>«</a:t>
              </a:r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СВЕТ ЗЕЛЕНЫЙ</a:t>
              </a:r>
              <a:r>
                <a:rPr lang="ru-RU" altLang="ru-RU" sz="2000" b="1">
                  <a:cs typeface="Times New Roman" panose="02020603050405020304" pitchFamily="18" charset="0"/>
                </a:rPr>
                <a:t>»</a:t>
              </a:r>
              <a:endParaRPr lang="ru-RU" altLang="ru-RU"/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4876" y="4349"/>
              <a:ext cx="2317" cy="3905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Инструктажи по охране безопасности  и жизнедеятельности;</a:t>
              </a:r>
              <a:endParaRPr lang="ru-RU" altLang="ru-RU" sz="1000" dirty="0"/>
            </a:p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Семинар: «Основы безопасности детей дошкольного возраста»;</a:t>
              </a:r>
              <a:endParaRPr lang="ru-RU" altLang="ru-RU" sz="1000" dirty="0"/>
            </a:p>
            <a:p>
              <a:pPr>
                <a:buFontTx/>
                <a:buChar char="•"/>
              </a:pPr>
              <a:r>
                <a:rPr lang="ru-RU" altLang="ru-RU" dirty="0">
                  <a:cs typeface="Times New Roman" panose="02020603050405020304" pitchFamily="18" charset="0"/>
                </a:rPr>
                <a:t>День открытых дверей, организация занятий по безопасности на дорогах;</a:t>
              </a:r>
              <a:endParaRPr lang="ru-RU" altLang="ru-RU" sz="1000" dirty="0"/>
            </a:p>
            <a:p>
              <a:endParaRPr lang="ru-RU" altLang="ru-RU" sz="2400" dirty="0"/>
            </a:p>
          </p:txBody>
        </p:sp>
        <p:sp>
          <p:nvSpPr>
            <p:cNvPr id="4104" name="Text Box 6"/>
            <p:cNvSpPr txBox="1">
              <a:spLocks noChangeArrowheads="1"/>
            </p:cNvSpPr>
            <p:nvPr/>
          </p:nvSpPr>
          <p:spPr bwMode="auto">
            <a:xfrm>
              <a:off x="7276" y="4349"/>
              <a:ext cx="2317" cy="3905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Практические занятия на транспортной площадке;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Спортивное развлечение: «Зеленый огонек»;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Чтение художественных произведений: Г.Цыферов «Сказки на колесах»; Ф. Жичка «Улица моя»; рисование: «Автомобили на улицах города»;</a:t>
              </a:r>
              <a:endParaRPr lang="ru-RU" altLang="ru-RU" sz="1000"/>
            </a:p>
          </p:txBody>
        </p:sp>
        <p:sp>
          <p:nvSpPr>
            <p:cNvPr id="4105" name="Text Box 5"/>
            <p:cNvSpPr txBox="1">
              <a:spLocks noChangeArrowheads="1"/>
            </p:cNvSpPr>
            <p:nvPr/>
          </p:nvSpPr>
          <p:spPr bwMode="auto">
            <a:xfrm>
              <a:off x="9676" y="4349"/>
              <a:ext cx="2316" cy="3905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Папка передвижка: «Учим ПДД – предупреждаем ДТП»;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Выставка поделок, фотографий, рисунков по безопасности дорожного движения;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Индивидуальные беседы по соблюдению ПДД;</a:t>
              </a:r>
              <a:endParaRPr lang="ru-RU" altLang="ru-RU" sz="1000"/>
            </a:p>
          </p:txBody>
        </p:sp>
        <p:sp>
          <p:nvSpPr>
            <p:cNvPr id="4106" name="AutoShape 4"/>
            <p:cNvSpPr>
              <a:spLocks noChangeArrowheads="1"/>
            </p:cNvSpPr>
            <p:nvPr/>
          </p:nvSpPr>
          <p:spPr bwMode="auto">
            <a:xfrm rot="-5400000">
              <a:off x="5578" y="2982"/>
              <a:ext cx="498" cy="2069"/>
            </a:xfrm>
            <a:prstGeom prst="leftArrowCallout">
              <a:avLst>
                <a:gd name="adj1" fmla="val 54010"/>
                <a:gd name="adj2" fmla="val 54010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ПЕДАГОГИ</a:t>
              </a:r>
              <a:endParaRPr lang="ru-RU" altLang="ru-RU"/>
            </a:p>
          </p:txBody>
        </p:sp>
        <p:sp>
          <p:nvSpPr>
            <p:cNvPr id="4107" name="AutoShape 3"/>
            <p:cNvSpPr>
              <a:spLocks noChangeArrowheads="1"/>
            </p:cNvSpPr>
            <p:nvPr/>
          </p:nvSpPr>
          <p:spPr bwMode="auto">
            <a:xfrm rot="-5400000">
              <a:off x="8144" y="3479"/>
              <a:ext cx="498" cy="1076"/>
            </a:xfrm>
            <a:prstGeom prst="leftArrowCallout">
              <a:avLst>
                <a:gd name="adj1" fmla="val 54016"/>
                <a:gd name="adj2" fmla="val 54016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ДЕТИ</a:t>
              </a:r>
              <a:endParaRPr lang="ru-RU" altLang="ru-RU"/>
            </a:p>
          </p:txBody>
        </p:sp>
        <p:sp>
          <p:nvSpPr>
            <p:cNvPr id="4108" name="AutoShape 2"/>
            <p:cNvSpPr>
              <a:spLocks noChangeArrowheads="1"/>
            </p:cNvSpPr>
            <p:nvPr/>
          </p:nvSpPr>
          <p:spPr bwMode="auto">
            <a:xfrm rot="-5400000">
              <a:off x="10750" y="3024"/>
              <a:ext cx="498" cy="1986"/>
            </a:xfrm>
            <a:prstGeom prst="leftArrowCallout">
              <a:avLst>
                <a:gd name="adj1" fmla="val 54022"/>
                <a:gd name="adj2" fmla="val 54022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РОДИТЕЛИ</a:t>
              </a:r>
              <a:endParaRPr lang="ru-RU" alt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5124" name="Group 1"/>
          <p:cNvGrpSpPr>
            <a:grpSpLocks noChangeAspect="1"/>
          </p:cNvGrpSpPr>
          <p:nvPr/>
        </p:nvGrpSpPr>
        <p:grpSpPr bwMode="auto">
          <a:xfrm>
            <a:off x="395288" y="269875"/>
            <a:ext cx="7916862" cy="5757863"/>
            <a:chOff x="4793" y="3020"/>
            <a:chExt cx="7282" cy="5317"/>
          </a:xfrm>
        </p:grpSpPr>
        <p:sp>
          <p:nvSpPr>
            <p:cNvPr id="5125" name="AutoShape 9"/>
            <p:cNvSpPr>
              <a:spLocks noChangeArrowheads="1" noTextEdit="1"/>
            </p:cNvSpPr>
            <p:nvPr/>
          </p:nvSpPr>
          <p:spPr bwMode="auto">
            <a:xfrm>
              <a:off x="4793" y="3020"/>
              <a:ext cx="7282" cy="5317"/>
            </a:xfrm>
            <a:prstGeom prst="curvedDownArrow">
              <a:avLst>
                <a:gd name="adj1" fmla="val 27391"/>
                <a:gd name="adj2" fmla="val 54783"/>
                <a:gd name="adj3" fmla="val 333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6" name="Text Box 8"/>
            <p:cNvSpPr txBox="1">
              <a:spLocks noChangeArrowheads="1"/>
            </p:cNvSpPr>
            <p:nvPr/>
          </p:nvSpPr>
          <p:spPr bwMode="auto">
            <a:xfrm>
              <a:off x="5786" y="3020"/>
              <a:ext cx="5297" cy="499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2-Я СТАНЦИЯ</a:t>
              </a:r>
              <a:endParaRPr lang="ru-RU" altLang="ru-RU" sz="800"/>
            </a:p>
            <a:p>
              <a:pPr algn="ctr"/>
              <a:r>
                <a:rPr lang="ru-RU" altLang="ru-RU" sz="2000" b="1">
                  <a:cs typeface="Times New Roman" panose="02020603050405020304" pitchFamily="18" charset="0"/>
                </a:rPr>
                <a:t>«</a:t>
              </a:r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ЗАЖЕГСЯ ЖЕЛТЫЙ</a:t>
              </a:r>
              <a:r>
                <a:rPr lang="ru-RU" altLang="ru-RU" sz="2000" b="1">
                  <a:cs typeface="Times New Roman" panose="02020603050405020304" pitchFamily="18" charset="0"/>
                </a:rPr>
                <a:t>»</a:t>
              </a:r>
              <a:endParaRPr lang="ru-RU" altLang="ru-RU"/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4876" y="4349"/>
              <a:ext cx="2317" cy="3905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Инструктажи по охране безопасности  и жизнедеятельности;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Изготовление пособий, плакатов, схем по изучению ПДД;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Конкурс: «Кто больше назовет значений дорожных знаков»;</a:t>
              </a:r>
              <a:endParaRPr lang="ru-RU" altLang="ru-RU" sz="1000"/>
            </a:p>
            <a:p>
              <a:endParaRPr lang="ru-RU" altLang="ru-RU"/>
            </a:p>
          </p:txBody>
        </p:sp>
        <p:sp>
          <p:nvSpPr>
            <p:cNvPr id="5128" name="Text Box 6"/>
            <p:cNvSpPr txBox="1">
              <a:spLocks noChangeArrowheads="1"/>
            </p:cNvSpPr>
            <p:nvPr/>
          </p:nvSpPr>
          <p:spPr bwMode="auto">
            <a:xfrm>
              <a:off x="7276" y="4349"/>
              <a:ext cx="2317" cy="3905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Целевая прогулка: «Мой путь в детский сад»;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Практические занятия на транспортной площадке;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Составление рассказов о ПДД;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Встреча с инспектором ГИБДД – рассказ о переходе улиц и дорог;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Минутки безопасности – </a:t>
              </a:r>
              <a:endParaRPr lang="ru-RU" altLang="ru-RU" sz="1000"/>
            </a:p>
          </p:txBody>
        </p:sp>
        <p:sp>
          <p:nvSpPr>
            <p:cNvPr id="5129" name="Text Box 5"/>
            <p:cNvSpPr txBox="1">
              <a:spLocks noChangeArrowheads="1"/>
            </p:cNvSpPr>
            <p:nvPr/>
          </p:nvSpPr>
          <p:spPr bwMode="auto">
            <a:xfrm>
              <a:off x="9676" y="4349"/>
              <a:ext cx="2316" cy="3905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Викторина: «В стране дорожных знаков»;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Папки передвижки: «Все без исключения соблюдайте правила дорожного движения»;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Кинолектории по безопасности дорожного движения;</a:t>
              </a:r>
              <a:endParaRPr lang="ru-RU" altLang="ru-RU" sz="1000"/>
            </a:p>
          </p:txBody>
        </p:sp>
        <p:sp>
          <p:nvSpPr>
            <p:cNvPr id="5130" name="AutoShape 4"/>
            <p:cNvSpPr>
              <a:spLocks noChangeArrowheads="1"/>
            </p:cNvSpPr>
            <p:nvPr/>
          </p:nvSpPr>
          <p:spPr bwMode="auto">
            <a:xfrm rot="-5400000">
              <a:off x="5620" y="3024"/>
              <a:ext cx="498" cy="1986"/>
            </a:xfrm>
            <a:prstGeom prst="leftArrowCallout">
              <a:avLst>
                <a:gd name="adj1" fmla="val 54022"/>
                <a:gd name="adj2" fmla="val 54022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ПЕДАГОГИ</a:t>
              </a:r>
              <a:endParaRPr lang="ru-RU" altLang="ru-RU"/>
            </a:p>
          </p:txBody>
        </p:sp>
        <p:sp>
          <p:nvSpPr>
            <p:cNvPr id="5131" name="AutoShape 3"/>
            <p:cNvSpPr>
              <a:spLocks noChangeArrowheads="1"/>
            </p:cNvSpPr>
            <p:nvPr/>
          </p:nvSpPr>
          <p:spPr bwMode="auto">
            <a:xfrm rot="-5400000">
              <a:off x="8144" y="3479"/>
              <a:ext cx="498" cy="1076"/>
            </a:xfrm>
            <a:prstGeom prst="leftArrowCallout">
              <a:avLst>
                <a:gd name="adj1" fmla="val 54016"/>
                <a:gd name="adj2" fmla="val 54016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ДЕТИ</a:t>
              </a:r>
              <a:endParaRPr lang="ru-RU" altLang="ru-RU"/>
            </a:p>
          </p:txBody>
        </p:sp>
        <p:sp>
          <p:nvSpPr>
            <p:cNvPr id="5132" name="AutoShape 2"/>
            <p:cNvSpPr>
              <a:spLocks noChangeArrowheads="1"/>
            </p:cNvSpPr>
            <p:nvPr/>
          </p:nvSpPr>
          <p:spPr bwMode="auto">
            <a:xfrm rot="-5400000">
              <a:off x="10791" y="2983"/>
              <a:ext cx="498" cy="2069"/>
            </a:xfrm>
            <a:prstGeom prst="leftArrowCallout">
              <a:avLst>
                <a:gd name="adj1" fmla="val 54010"/>
                <a:gd name="adj2" fmla="val 54010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РОДИТЕЛИ</a:t>
              </a:r>
              <a:endParaRPr lang="ru-RU" altLang="ru-R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147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6148" name="Group 1"/>
          <p:cNvGrpSpPr>
            <a:grpSpLocks noChangeAspect="1"/>
          </p:cNvGrpSpPr>
          <p:nvPr/>
        </p:nvGrpSpPr>
        <p:grpSpPr bwMode="auto">
          <a:xfrm>
            <a:off x="239713" y="158750"/>
            <a:ext cx="7700962" cy="5600700"/>
            <a:chOff x="4793" y="3020"/>
            <a:chExt cx="7282" cy="5317"/>
          </a:xfrm>
        </p:grpSpPr>
        <p:sp>
          <p:nvSpPr>
            <p:cNvPr id="6149" name="AutoShape 9"/>
            <p:cNvSpPr>
              <a:spLocks noChangeArrowheads="1" noTextEdit="1"/>
            </p:cNvSpPr>
            <p:nvPr/>
          </p:nvSpPr>
          <p:spPr bwMode="auto">
            <a:xfrm>
              <a:off x="4793" y="3020"/>
              <a:ext cx="7282" cy="5317"/>
            </a:xfrm>
            <a:prstGeom prst="curvedDownArrow">
              <a:avLst>
                <a:gd name="adj1" fmla="val 27391"/>
                <a:gd name="adj2" fmla="val 54783"/>
                <a:gd name="adj3" fmla="val 333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0" name="Text Box 8"/>
            <p:cNvSpPr txBox="1">
              <a:spLocks noChangeArrowheads="1"/>
            </p:cNvSpPr>
            <p:nvPr/>
          </p:nvSpPr>
          <p:spPr bwMode="auto">
            <a:xfrm>
              <a:off x="5806" y="3028"/>
              <a:ext cx="5297" cy="739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4-Я СТАНЦИЯ</a:t>
              </a:r>
              <a:endParaRPr lang="ru-RU" altLang="ru-RU" sz="800"/>
            </a:p>
            <a:p>
              <a:pPr algn="ctr"/>
              <a:r>
                <a:rPr lang="ru-RU" altLang="ru-RU" sz="2000" b="1">
                  <a:cs typeface="Times New Roman" panose="02020603050405020304" pitchFamily="18" charset="0"/>
                </a:rPr>
                <a:t>«</a:t>
              </a:r>
              <a:r>
                <a:rPr lang="ru-RU" altLang="ru-RU" sz="2000" b="1">
                  <a:solidFill>
                    <a:srgbClr val="FF0000"/>
                  </a:solidFill>
                  <a:latin typeface="Bookman Old Style" panose="02050604050505020204" pitchFamily="18" charset="0"/>
                  <a:cs typeface="Times New Roman" panose="02020603050405020304" pitchFamily="18" charset="0"/>
                </a:rPr>
                <a:t>КРАСНЫЙ</a:t>
              </a:r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, </a:t>
              </a:r>
              <a:r>
                <a:rPr lang="ru-RU" altLang="ru-RU" sz="2000" b="1">
                  <a:solidFill>
                    <a:srgbClr val="FFFF00"/>
                  </a:solidFill>
                  <a:latin typeface="Bookman Old Style" panose="02050604050505020204" pitchFamily="18" charset="0"/>
                  <a:cs typeface="Times New Roman" panose="02020603050405020304" pitchFamily="18" charset="0"/>
                </a:rPr>
                <a:t>ЖЕЛТЫЙ</a:t>
              </a:r>
              <a:r>
                <a:rPr lang="ru-RU" altLang="ru-RU" sz="2000" b="1">
                  <a:latin typeface="Bookman Old Style" panose="02050604050505020204" pitchFamily="18" charset="0"/>
                  <a:cs typeface="Times New Roman" panose="02020603050405020304" pitchFamily="18" charset="0"/>
                </a:rPr>
                <a:t>, </a:t>
              </a:r>
              <a:r>
                <a:rPr lang="ru-RU" altLang="ru-RU" sz="2000" b="1">
                  <a:solidFill>
                    <a:srgbClr val="00FF00"/>
                  </a:solidFill>
                  <a:latin typeface="Bookman Old Style" panose="02050604050505020204" pitchFamily="18" charset="0"/>
                  <a:cs typeface="Times New Roman" panose="02020603050405020304" pitchFamily="18" charset="0"/>
                </a:rPr>
                <a:t>ЗЕЛЕНЫЙ</a:t>
              </a:r>
              <a:r>
                <a:rPr lang="ru-RU" altLang="ru-RU" sz="2000" b="1">
                  <a:cs typeface="Times New Roman" panose="02020603050405020304" pitchFamily="18" charset="0"/>
                </a:rPr>
                <a:t>»</a:t>
              </a:r>
              <a:endParaRPr lang="ru-RU" altLang="ru-RU"/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4876" y="4349"/>
              <a:ext cx="2317" cy="3905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Инструктажи по охране безопасности  и жизнедеятельности;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Обновление развивающей среды в группах по ПДД;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Устный журнал: «Использование нетрадиционных форм и методов по изучению ПДД с детьми дошкольного возраста;</a:t>
              </a:r>
              <a:endParaRPr lang="ru-RU" altLang="ru-RU" sz="1000"/>
            </a:p>
            <a:p>
              <a:endParaRPr lang="ru-RU" altLang="ru-RU"/>
            </a:p>
          </p:txBody>
        </p:sp>
        <p:sp>
          <p:nvSpPr>
            <p:cNvPr id="6152" name="Text Box 6"/>
            <p:cNvSpPr txBox="1">
              <a:spLocks noChangeArrowheads="1"/>
            </p:cNvSpPr>
            <p:nvPr/>
          </p:nvSpPr>
          <p:spPr bwMode="auto">
            <a:xfrm>
              <a:off x="7276" y="4349"/>
              <a:ext cx="2317" cy="3905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Игра – развлечение: «Пешеходы и водители»;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Литературный калейдоскоп: «Красный, желтый, зеленый» 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Просмотр видеофильма: «Детям о ПДД»;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Игры: настольно-печатные, подвижные, игры –;</a:t>
              </a:r>
              <a:endParaRPr lang="ru-RU" altLang="ru-RU" sz="1000"/>
            </a:p>
          </p:txBody>
        </p:sp>
        <p:sp>
          <p:nvSpPr>
            <p:cNvPr id="6153" name="Text Box 5"/>
            <p:cNvSpPr txBox="1">
              <a:spLocks noChangeArrowheads="1"/>
            </p:cNvSpPr>
            <p:nvPr/>
          </p:nvSpPr>
          <p:spPr bwMode="auto">
            <a:xfrm>
              <a:off x="9676" y="4349"/>
              <a:ext cx="2316" cy="3905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571500" algn="l"/>
                  <a:tab pos="914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Листовки: «Безопасность на зимних дорогах»;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Конкурс частушек, песен, загадок о ПДД;</a:t>
              </a:r>
              <a:endParaRPr lang="ru-RU" altLang="ru-RU" sz="1000"/>
            </a:p>
            <a:p>
              <a:pPr>
                <a:buFontTx/>
                <a:buChar char="•"/>
              </a:pPr>
              <a:r>
                <a:rPr lang="ru-RU" altLang="ru-RU">
                  <a:cs typeface="Times New Roman" panose="02020603050405020304" pitchFamily="18" charset="0"/>
                </a:rPr>
                <a:t>Консультация: «Типичные ошибки детей при переходе улиц и дорог»;</a:t>
              </a:r>
              <a:endParaRPr lang="ru-RU" altLang="ru-RU" sz="1000"/>
            </a:p>
            <a:p>
              <a:endParaRPr lang="ru-RU" altLang="ru-RU" sz="2400"/>
            </a:p>
          </p:txBody>
        </p:sp>
        <p:sp>
          <p:nvSpPr>
            <p:cNvPr id="6154" name="AutoShape 4"/>
            <p:cNvSpPr>
              <a:spLocks noChangeArrowheads="1"/>
            </p:cNvSpPr>
            <p:nvPr/>
          </p:nvSpPr>
          <p:spPr bwMode="auto">
            <a:xfrm rot="-5400000">
              <a:off x="5814" y="2962"/>
              <a:ext cx="498" cy="2111"/>
            </a:xfrm>
            <a:prstGeom prst="leftArrowCallout">
              <a:avLst>
                <a:gd name="adj1" fmla="val 54007"/>
                <a:gd name="adj2" fmla="val 54007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ПЕДАГОГИ</a:t>
              </a:r>
              <a:endParaRPr lang="ru-RU" altLang="ru-RU"/>
            </a:p>
          </p:txBody>
        </p:sp>
        <p:sp>
          <p:nvSpPr>
            <p:cNvPr id="6155" name="AutoShape 3"/>
            <p:cNvSpPr>
              <a:spLocks noChangeArrowheads="1"/>
            </p:cNvSpPr>
            <p:nvPr/>
          </p:nvSpPr>
          <p:spPr bwMode="auto">
            <a:xfrm rot="-5400000">
              <a:off x="8144" y="3479"/>
              <a:ext cx="498" cy="1076"/>
            </a:xfrm>
            <a:prstGeom prst="leftArrowCallout">
              <a:avLst>
                <a:gd name="adj1" fmla="val 54016"/>
                <a:gd name="adj2" fmla="val 54016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ДЕТИ</a:t>
              </a:r>
              <a:endParaRPr lang="ru-RU" altLang="ru-RU"/>
            </a:p>
          </p:txBody>
        </p:sp>
        <p:sp>
          <p:nvSpPr>
            <p:cNvPr id="6156" name="AutoShape 2"/>
            <p:cNvSpPr>
              <a:spLocks noChangeArrowheads="1"/>
            </p:cNvSpPr>
            <p:nvPr/>
          </p:nvSpPr>
          <p:spPr bwMode="auto">
            <a:xfrm rot="-5400000">
              <a:off x="10792" y="2982"/>
              <a:ext cx="498" cy="2069"/>
            </a:xfrm>
            <a:prstGeom prst="leftArrowCallout">
              <a:avLst>
                <a:gd name="adj1" fmla="val 54010"/>
                <a:gd name="adj2" fmla="val 54010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b="1">
                  <a:cs typeface="Times New Roman" panose="02020603050405020304" pitchFamily="18" charset="0"/>
                </a:rPr>
                <a:t>РОДИТЕЛИ</a:t>
              </a:r>
              <a:endParaRPr lang="ru-RU" alt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 smtClean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7171" name="Picture 6" descr="C:\Users\User\Desktop\ЦОР 2010Г\игрнотшл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001000" y="571500"/>
            <a:ext cx="1000125" cy="10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4" descr="C:\Users\User\Desktop\ЦОР 2010Г\4444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14375" y="785813"/>
            <a:ext cx="1571625" cy="228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 descr="C:\Users\User\Desktop\ЦОР 2010Г\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857875" y="1071563"/>
            <a:ext cx="1547813" cy="225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C:\Users\User\Desktop\ЦОР 2010Г\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 rot="-2655323">
            <a:off x="644525" y="3925888"/>
            <a:ext cx="97948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4" descr="C:\Users\User\Desktop\ЦОР 2010Г\4444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500813" y="4214813"/>
            <a:ext cx="879475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7" descr="C:\Users\User\Desktop\ЦОР 2010Г\ячвсампр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001000" y="1714500"/>
            <a:ext cx="990600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8" descr="C:\Users\User\Desktop\ЦОР 2010Г\яыцчвсампир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001000" y="2786063"/>
            <a:ext cx="10001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37" descr="C:\Users\User\Desktop\ЦОР 2010Г\1-1.pn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215313" y="6072188"/>
            <a:ext cx="5715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5" descr="F:\!CKAЧKA!\9b0a7a3fa41e.pn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85938" y="1571625"/>
            <a:ext cx="4643437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2849</TotalTime>
  <Words>480</Words>
  <Application>Microsoft Office PowerPoint</Application>
  <PresentationFormat>Экран (4:3)</PresentationFormat>
  <Paragraphs>67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Подготовила : Стасюк Н.И.</vt:lpstr>
      <vt:lpstr>Слайд 2</vt:lpstr>
      <vt:lpstr>Слайд 3</vt:lpstr>
      <vt:lpstr>Слайд 4</vt:lpstr>
      <vt:lpstr>Слайд 5</vt:lpstr>
      <vt:lpstr>Слайд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Asus</cp:lastModifiedBy>
  <cp:revision>292</cp:revision>
  <cp:lastPrinted>2015-10-12T06:42:50Z</cp:lastPrinted>
  <dcterms:created xsi:type="dcterms:W3CDTF">2010-11-03T10:46:32Z</dcterms:created>
  <dcterms:modified xsi:type="dcterms:W3CDTF">2024-09-17T07:05:17Z</dcterms:modified>
</cp:coreProperties>
</file>